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68"/>
  </p:notesMasterIdLst>
  <p:sldIdLst>
    <p:sldId id="260" r:id="rId2"/>
    <p:sldId id="313" r:id="rId3"/>
    <p:sldId id="332" r:id="rId4"/>
    <p:sldId id="324" r:id="rId5"/>
    <p:sldId id="288" r:id="rId6"/>
    <p:sldId id="293" r:id="rId7"/>
    <p:sldId id="320" r:id="rId8"/>
    <p:sldId id="294" r:id="rId9"/>
    <p:sldId id="264" r:id="rId10"/>
    <p:sldId id="279" r:id="rId11"/>
    <p:sldId id="292" r:id="rId12"/>
    <p:sldId id="263" r:id="rId13"/>
    <p:sldId id="275" r:id="rId14"/>
    <p:sldId id="295" r:id="rId15"/>
    <p:sldId id="325" r:id="rId16"/>
    <p:sldId id="327" r:id="rId17"/>
    <p:sldId id="326" r:id="rId18"/>
    <p:sldId id="314" r:id="rId19"/>
    <p:sldId id="265" r:id="rId20"/>
    <p:sldId id="268" r:id="rId21"/>
    <p:sldId id="269" r:id="rId22"/>
    <p:sldId id="296" r:id="rId23"/>
    <p:sldId id="267" r:id="rId24"/>
    <p:sldId id="297" r:id="rId25"/>
    <p:sldId id="298" r:id="rId26"/>
    <p:sldId id="271" r:id="rId27"/>
    <p:sldId id="299" r:id="rId28"/>
    <p:sldId id="300" r:id="rId29"/>
    <p:sldId id="315" r:id="rId30"/>
    <p:sldId id="262" r:id="rId31"/>
    <p:sldId id="301" r:id="rId32"/>
    <p:sldId id="302" r:id="rId33"/>
    <p:sldId id="307" r:id="rId34"/>
    <p:sldId id="306" r:id="rId35"/>
    <p:sldId id="304" r:id="rId36"/>
    <p:sldId id="276" r:id="rId37"/>
    <p:sldId id="308" r:id="rId38"/>
    <p:sldId id="309" r:id="rId39"/>
    <p:sldId id="281" r:id="rId40"/>
    <p:sldId id="305" r:id="rId41"/>
    <p:sldId id="310" r:id="rId42"/>
    <p:sldId id="303" r:id="rId43"/>
    <p:sldId id="311" r:id="rId44"/>
    <p:sldId id="312" r:id="rId45"/>
    <p:sldId id="316" r:id="rId46"/>
    <p:sldId id="317" r:id="rId47"/>
    <p:sldId id="318" r:id="rId48"/>
    <p:sldId id="319" r:id="rId49"/>
    <p:sldId id="337" r:id="rId50"/>
    <p:sldId id="321" r:id="rId51"/>
    <p:sldId id="322" r:id="rId52"/>
    <p:sldId id="331" r:id="rId53"/>
    <p:sldId id="328" r:id="rId54"/>
    <p:sldId id="329" r:id="rId55"/>
    <p:sldId id="323" r:id="rId56"/>
    <p:sldId id="330" r:id="rId57"/>
    <p:sldId id="333" r:id="rId58"/>
    <p:sldId id="334" r:id="rId59"/>
    <p:sldId id="335" r:id="rId60"/>
    <p:sldId id="338" r:id="rId61"/>
    <p:sldId id="339" r:id="rId62"/>
    <p:sldId id="336" r:id="rId63"/>
    <p:sldId id="289" r:id="rId64"/>
    <p:sldId id="340" r:id="rId65"/>
    <p:sldId id="341" r:id="rId66"/>
    <p:sldId id="342" r:id="rId67"/>
  </p:sldIdLst>
  <p:sldSz cx="12192000" cy="6858000"/>
  <p:notesSz cx="6858000" cy="9144000"/>
  <p:embeddedFontLst>
    <p:embeddedFont>
      <p:font typeface="Arial Black" panose="020B0A04020102020204" pitchFamily="34" charset="0"/>
      <p:bold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Segoe UI" panose="020B0502040204020203" pitchFamily="34" charset="0"/>
      <p:regular r:id="rId74"/>
      <p:bold r:id="rId75"/>
      <p:italic r:id="rId76"/>
      <p:boldItalic r:id="rId77"/>
    </p:embeddedFont>
    <p:embeddedFont>
      <p:font typeface="Segoe UI Black" panose="020B0A02040204020203" pitchFamily="34" charset="0"/>
      <p:bold r:id="rId78"/>
      <p:boldItalic r:id="rId79"/>
    </p:embeddedFont>
    <p:embeddedFont>
      <p:font typeface="Segoe UI Light" panose="020B0502040204020203" pitchFamily="34" charset="0"/>
      <p:regular r:id="rId80"/>
      <p:italic r:id="rId81"/>
    </p:embeddedFont>
    <p:embeddedFont>
      <p:font typeface="Segoe UI Semibold" panose="020B0702040204020203" pitchFamily="34" charset="0"/>
      <p:bold r:id="rId82"/>
      <p:boldItalic r:id="rId83"/>
    </p:embeddedFont>
    <p:embeddedFont>
      <p:font typeface="Segoe UI Semilight" panose="020B0402040204020203" pitchFamily="34" charset="0"/>
      <p:regular r:id="rId84"/>
      <p: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2C6BBA-1DAC-4D72-8657-94ED603DD895}">
          <p14:sldIdLst>
            <p14:sldId id="260"/>
            <p14:sldId id="313"/>
            <p14:sldId id="332"/>
            <p14:sldId id="324"/>
          </p14:sldIdLst>
        </p14:section>
        <p14:section name="QCE Terminology and assumptions" id="{4B25B8F8-A2A1-4160-B5B2-065576844DB7}">
          <p14:sldIdLst>
            <p14:sldId id="288"/>
            <p14:sldId id="293"/>
            <p14:sldId id="320"/>
            <p14:sldId id="294"/>
            <p14:sldId id="264"/>
            <p14:sldId id="279"/>
            <p14:sldId id="292"/>
            <p14:sldId id="263"/>
            <p14:sldId id="275"/>
            <p14:sldId id="295"/>
            <p14:sldId id="325"/>
            <p14:sldId id="327"/>
            <p14:sldId id="326"/>
          </p14:sldIdLst>
        </p14:section>
        <p14:section name="Initial TASSWeb and TK Config" id="{837CD967-A1AF-4A9F-AE88-68745AC5C28C}">
          <p14:sldIdLst>
            <p14:sldId id="314"/>
            <p14:sldId id="265"/>
            <p14:sldId id="268"/>
            <p14:sldId id="269"/>
            <p14:sldId id="296"/>
            <p14:sldId id="267"/>
            <p14:sldId id="297"/>
            <p14:sldId id="298"/>
            <p14:sldId id="271"/>
            <p14:sldId id="299"/>
            <p14:sldId id="300"/>
          </p14:sldIdLst>
        </p14:section>
        <p14:section name="Result Entry and Calc" id="{F5E750F4-578C-41EB-B728-1FFC3AC3A97A}">
          <p14:sldIdLst>
            <p14:sldId id="315"/>
            <p14:sldId id="262"/>
            <p14:sldId id="301"/>
            <p14:sldId id="302"/>
            <p14:sldId id="307"/>
            <p14:sldId id="306"/>
            <p14:sldId id="304"/>
            <p14:sldId id="276"/>
            <p14:sldId id="308"/>
            <p14:sldId id="309"/>
            <p14:sldId id="281"/>
            <p14:sldId id="305"/>
            <p14:sldId id="310"/>
            <p14:sldId id="303"/>
            <p14:sldId id="311"/>
            <p14:sldId id="312"/>
          </p14:sldIdLst>
        </p14:section>
        <p14:section name="End of Unit Calc" id="{B97AEBBF-B230-4D37-B6B0-F70A060376D5}">
          <p14:sldIdLst>
            <p14:sldId id="316"/>
            <p14:sldId id="317"/>
            <p14:sldId id="318"/>
            <p14:sldId id="319"/>
            <p14:sldId id="337"/>
            <p14:sldId id="321"/>
            <p14:sldId id="322"/>
          </p14:sldIdLst>
        </p14:section>
        <p14:section name="Generate Reports" id="{47CB6406-FE8A-488A-B253-DA69FCDA5C29}">
          <p14:sldIdLst>
            <p14:sldId id="331"/>
            <p14:sldId id="328"/>
            <p14:sldId id="329"/>
          </p14:sldIdLst>
        </p14:section>
        <p14:section name="More Complications" id="{06D162FB-6AE2-4152-BB82-292C63115D47}">
          <p14:sldIdLst>
            <p14:sldId id="323"/>
            <p14:sldId id="330"/>
            <p14:sldId id="333"/>
            <p14:sldId id="334"/>
            <p14:sldId id="335"/>
            <p14:sldId id="338"/>
            <p14:sldId id="339"/>
          </p14:sldIdLst>
        </p14:section>
        <p14:section name="Conclusion" id="{B20C0C15-23DA-4262-8BE9-8D380F9A5704}">
          <p14:sldIdLst>
            <p14:sldId id="336"/>
            <p14:sldId id="289"/>
            <p14:sldId id="340"/>
            <p14:sldId id="341"/>
            <p14:sldId id="3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AF"/>
    <a:srgbClr val="FFCCCC"/>
    <a:srgbClr val="FF7C80"/>
    <a:srgbClr val="FFC000"/>
    <a:srgbClr val="525252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84" Type="http://schemas.openxmlformats.org/officeDocument/2006/relationships/font" Target="fonts/font16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4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00:53:56.2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58 35 18536,'0'0'809,"-6"-3"-401,-42-19-344,45 20-43,3 2 30,0 0 40,0 0 24,0 0 21,0 0-11,0 0-24,0 0 3,3-1 30,42-5 218,-40 6-384,0 1-29,41 8-1810,-41-8 623,1 0-484,-1 2 971,7 2-200,0-4-2951,-7 5-82,15 11-235,-20-18 4149,0 1 0,1-1 0,-1 1-1,0-1 1,1 0 0,-1 1 0,0-1 0,0 1-1,0-1 1,1 0 0,-1 1 0,0-1-1,0 1 1,0-1 0,0 0 0,0 1-1,0-1 1,0 1 0,0-1 0,0 0 0,-1 1-1,1-1 1,0 1 0,0-1 0,-1 1-1,1-1 1,0 0 0,-1 1 80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00:53:19.1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0 247 1585,'14'-24'208,"1"-3"192,4 5-224,-4-5-48,4 0-80,0 2-96,-1-1-496,-18 26-817,21-66 769,14 63 592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AD42C-4F2B-4E88-B0CB-2C79D7E51132}" type="datetimeFigureOut">
              <a:rPr lang="en-AU" smtClean="0"/>
              <a:t>4/06/2019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88B98-5A53-448C-9D4D-E9E92543A4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3816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 St Michael’s College Approach to Unit reporting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204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At any one point in</a:t>
            </a:r>
            <a:r>
              <a:rPr lang="en-AU" baseline="0"/>
              <a:t> time during the day, I can look through our monitoring system and see hundreds of machines all using digital ink. </a:t>
            </a:r>
          </a:p>
          <a:p>
            <a:r>
              <a:rPr lang="en-AU" baseline="0"/>
              <a:t>In this scenario there are some where typing makes sense (like the typing tutor!) or typing up an essay. But a great majority will involve digital ink.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286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At any one point in</a:t>
            </a:r>
            <a:r>
              <a:rPr lang="en-AU" baseline="0"/>
              <a:t> time during the day, I can look through our monitoring system and see hundreds of machines all using digital ink. </a:t>
            </a:r>
          </a:p>
          <a:p>
            <a:r>
              <a:rPr lang="en-AU" baseline="0"/>
              <a:t>In this scenario there are some where typing makes sense (like the typing tutor!) or typing up an essay. But a great majority will involve digital ink.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0718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42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Interactive Desks</a:t>
            </a:r>
            <a:r>
              <a:rPr lang="en-AU" baseline="0"/>
              <a:t> where you can write on your desk. It will be like a computer thing.</a:t>
            </a:r>
          </a:p>
          <a:p>
            <a:r>
              <a:rPr lang="en-AU" baseline="0"/>
              <a:t>Not having to carry your textbook because the “Disks” are on your computer. (BTW … the disks are gone and we use the cloud now).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6483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Interactive Desks</a:t>
            </a:r>
            <a:r>
              <a:rPr lang="en-AU" baseline="0"/>
              <a:t> where you can write on your desk. It will be like a computer thing.</a:t>
            </a:r>
          </a:p>
          <a:p>
            <a:r>
              <a:rPr lang="en-AU" baseline="0"/>
              <a:t>Not having to carry your textbook because the “Disks” are on your computer. (BTW … the disks are gone and we use the cloud now).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232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700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44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844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6005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23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3888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9935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45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51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C127-CB05-47B6-8D1E-7BC74A68F50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6/4/2019 1:29 PM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6459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C127-CB05-47B6-8D1E-7BC74A68F50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6/4/2019 1:29 PM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94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C127-CB05-47B6-8D1E-7BC74A68F50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6/4/2019 1:29 PM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40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35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782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05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610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0879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33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21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1935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821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did we get from</a:t>
            </a:r>
            <a:r>
              <a:rPr lang="en-US" baseline="0"/>
              <a:t> where we were 6 years ago to where we are now. </a:t>
            </a:r>
            <a:endParaRPr lang="en-US"/>
          </a:p>
          <a:p>
            <a:r>
              <a:rPr lang="en-US"/>
              <a:t>5+</a:t>
            </a:r>
            <a:r>
              <a:rPr lang="en-US" baseline="0"/>
              <a:t> years ago , we had the machines and equipment in place</a:t>
            </a:r>
          </a:p>
          <a:p>
            <a:r>
              <a:rPr lang="en-US" baseline="0"/>
              <a:t>But digital ink was only used in specialist areas. </a:t>
            </a:r>
          </a:p>
          <a:p>
            <a:r>
              <a:rPr lang="en-US" baseline="0"/>
              <a:t>So we started to pilot a couple of teachers.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683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Lets discuss some issues with</a:t>
            </a:r>
            <a:r>
              <a:rPr lang="en-AU" baseline="0"/>
              <a:t> implementation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009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did we get from</a:t>
            </a:r>
            <a:r>
              <a:rPr lang="en-US" baseline="0"/>
              <a:t> where we were 6 years ago to where we are now. </a:t>
            </a:r>
            <a:endParaRPr lang="en-US"/>
          </a:p>
          <a:p>
            <a:r>
              <a:rPr lang="en-US"/>
              <a:t>5+</a:t>
            </a:r>
            <a:r>
              <a:rPr lang="en-US" baseline="0"/>
              <a:t> years ago , we had the machines and equipment in place</a:t>
            </a:r>
          </a:p>
          <a:p>
            <a:r>
              <a:rPr lang="en-US" baseline="0"/>
              <a:t>But digital ink was only used in specialist areas. </a:t>
            </a:r>
          </a:p>
          <a:p>
            <a:r>
              <a:rPr lang="en-US" baseline="0"/>
              <a:t>So we started to pilot a couple of teachers.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630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did we get from</a:t>
            </a:r>
            <a:r>
              <a:rPr lang="en-US" baseline="0"/>
              <a:t> where we were 6 years ago to where we are now. </a:t>
            </a:r>
            <a:endParaRPr lang="en-US"/>
          </a:p>
          <a:p>
            <a:r>
              <a:rPr lang="en-US"/>
              <a:t>5+</a:t>
            </a:r>
            <a:r>
              <a:rPr lang="en-US" baseline="0"/>
              <a:t> years ago , we had the machines and equipment in place</a:t>
            </a:r>
          </a:p>
          <a:p>
            <a:r>
              <a:rPr lang="en-US" baseline="0"/>
              <a:t>But digital ink was only used in specialist areas. </a:t>
            </a:r>
          </a:p>
          <a:p>
            <a:r>
              <a:rPr lang="en-US" baseline="0"/>
              <a:t>So we started to pilot a couple of teachers.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701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70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Lets discuss some issues with</a:t>
            </a:r>
            <a:r>
              <a:rPr lang="en-AU" baseline="0"/>
              <a:t> implementation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0301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25453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509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68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Lets discuss some issues with</a:t>
            </a:r>
            <a:r>
              <a:rPr lang="en-AU" baseline="0"/>
              <a:t> implementation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08387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7535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0224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65423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4274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751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948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25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90759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3332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675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59596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78103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89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42395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5702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535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47810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652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589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7434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6736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62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81556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https://www.youtube.com/watch?v=MiV2HSVUJXA</a:t>
            </a:r>
          </a:p>
          <a:p>
            <a:r>
              <a:rPr lang="en-AU" dirty="0"/>
              <a:t>3:55mins run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63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94211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088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Questions</a:t>
            </a:r>
            <a:r>
              <a:rPr lang="en-AU" baseline="0"/>
              <a:t> – Jhamilton@msm.qld.edu.au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66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0523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464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930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88B98-5A53-448C-9D4D-E9E92543A407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032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lanalytics.com/templates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hyperlink" Target="http://www.nealanalytics.com/neal-creative/templates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lanalytics.com/templates/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939" y="916229"/>
            <a:ext cx="9107555" cy="3632325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21593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1830245"/>
          </a:xfrm>
        </p:spPr>
        <p:txBody>
          <a:bodyPr wrap="square" lIns="146304" rIns="146304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/>
              <a:t>A short introduction</a:t>
            </a:r>
            <a:br>
              <a:rPr lang="en-US"/>
            </a:br>
            <a:r>
              <a:rPr lang="en-US"/>
              <a:t>to the data, revealing</a:t>
            </a:r>
            <a:br>
              <a:rPr lang="en-US"/>
            </a:br>
            <a:r>
              <a:rPr lang="en-US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93687" y="3436331"/>
            <a:ext cx="2286000" cy="1802032"/>
          </a:xfrm>
        </p:spPr>
        <p:txBody>
          <a:bodyPr lIns="182880" tIns="146304" rIns="18288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926336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66101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2834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39567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763006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524794"/>
          </a:xfrm>
        </p:spPr>
        <p:txBody>
          <a:bodyPr lIns="91440" rIns="9144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168631" y="2598127"/>
            <a:ext cx="3840480" cy="2524794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8158238" y="2598127"/>
            <a:ext cx="3773077" cy="2524794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1" name="Freeform: Shape 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535531"/>
          </a:xfrm>
        </p:spPr>
        <p:txBody>
          <a:bodyPr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1370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6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/>
              <a:t>#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/>
              <a:t>#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878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/>
              <a:t>Click icon to add pictures or go online at…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8050"/>
            <a:ext cx="6129304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62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37561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48957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7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18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129304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12930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13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3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6094444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65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0" y="0"/>
            <a:ext cx="6094444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38266" y="3457545"/>
            <a:ext cx="6053733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50/50 photo layout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92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5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numb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627351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Section Title Here</a:t>
            </a:r>
          </a:p>
          <a:p>
            <a:pPr lvl="1"/>
            <a:r>
              <a:rPr lang="en-US"/>
              <a:t>1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424732"/>
          </a:xfrm>
        </p:spPr>
        <p:txBody>
          <a:bodyPr lIns="457200" rIns="4572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Add a short summary sentence here about title/statement above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09812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r">
              <a:defRPr baseline="0"/>
            </a:lvl1pPr>
          </a:lstStyle>
          <a:p>
            <a:r>
              <a:rPr lang="en-US"/>
              <a:t>Full Bleed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Headline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7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/>
              <a:t>A short introduction</a:t>
            </a:r>
            <a:br>
              <a:rPr lang="en-US"/>
            </a:br>
            <a:r>
              <a:rPr lang="en-US"/>
              <a:t>to the data, revealing</a:t>
            </a:r>
            <a:br>
              <a:rPr lang="en-US"/>
            </a:br>
            <a:r>
              <a:rPr lang="en-US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9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91440">
            <a:noAutofit/>
          </a:bodyPr>
          <a:lstStyle>
            <a:lvl1pPr algn="ctr">
              <a:defRPr/>
            </a:lvl1pPr>
          </a:lstStyle>
          <a:p>
            <a:r>
              <a:rPr lang="en-US" baseline="0"/>
              <a:t>Click icon to add picture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1403495"/>
          </a:xfrm>
          <a:prstGeom prst="rect">
            <a:avLst/>
          </a:prstGeom>
        </p:spPr>
        <p:txBody>
          <a:bodyPr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757130"/>
          </a:xfrm>
        </p:spPr>
        <p:txBody>
          <a:bodyPr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534189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066954" cy="6858000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543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38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"/>
            <a:ext cx="12192000" cy="68516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4961284" y="93791"/>
            <a:ext cx="2269433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 | click &amp;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Learn more</a:t>
            </a:r>
          </a:p>
        </p:txBody>
      </p:sp>
      <p:sp>
        <p:nvSpPr>
          <p:cNvPr id="7" name="TextBox 6">
            <a:hlinkClick r:id="rId4"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1"/>
                </a:solidFill>
              </a:rPr>
              <a:t>Neal Creative </a:t>
            </a: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>
                <a:solidFill>
                  <a:schemeClr val="tx1"/>
                </a:solidFill>
              </a:rPr>
              <a:t> </a:t>
            </a:r>
            <a:endParaRPr lang="en-US" sz="1000" b="1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5976075" y="3634505"/>
            <a:ext cx="1700633" cy="1798732"/>
            <a:chOff x="5976075" y="3634505"/>
            <a:chExt cx="1700633" cy="1798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1135" y="4142336"/>
              <a:ext cx="860601" cy="12909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70063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TIP </a:t>
              </a:r>
              <a:r>
                <a:rPr 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Use the built-in c</a:t>
              </a:r>
              <a:r>
                <a:rPr lang="en-US" sz="9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olor palette with green and yellow for callouts and accents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4468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939" y="916229"/>
            <a:ext cx="9107555" cy="3632325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Box 6">
            <a:hlinkClick r:id="rId2"/>
            <a:extLst>
              <a:ext uri="{FF2B5EF4-FFF2-40B4-BE49-F238E27FC236}">
                <a16:creationId xmlns:a16="http://schemas.microsoft.com/office/drawing/2014/main" id="{B60F28C6-9BA0-4632-B8B5-5A793D03AFC7}"/>
              </a:ext>
            </a:extLst>
          </p:cNvPr>
          <p:cNvSpPr txBox="1"/>
          <p:nvPr userDrawn="1"/>
        </p:nvSpPr>
        <p:spPr>
          <a:xfrm>
            <a:off x="9005881" y="6316156"/>
            <a:ext cx="2466220" cy="36787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tx1"/>
                </a:solidFill>
              </a:rPr>
              <a:t>Neal Creative</a:t>
            </a:r>
            <a:r>
              <a:rPr lang="en-US" sz="1100" baseline="0">
                <a:solidFill>
                  <a:schemeClr val="tx1"/>
                </a:solidFill>
              </a:rPr>
              <a:t>  | click &amp; </a:t>
            </a:r>
            <a:r>
              <a:rPr lang="en-US" sz="1100" b="1" baseline="0">
                <a:solidFill>
                  <a:schemeClr val="tx1"/>
                </a:solidFill>
              </a:rPr>
              <a:t>Learn more</a:t>
            </a:r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en-US" sz="9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1000" b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17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/>
              <a:t>A short introduction</a:t>
            </a:r>
            <a:br>
              <a:rPr lang="en-US"/>
            </a:br>
            <a:r>
              <a:rPr lang="en-US"/>
              <a:t>to the data, revealing</a:t>
            </a:r>
            <a:br>
              <a:rPr lang="en-US"/>
            </a:br>
            <a:r>
              <a:rPr lang="en-US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2466220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 | click &amp;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Learn more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6259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en-US" sz="9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000" b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NUT BASE 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8777" y="2935629"/>
            <a:ext cx="5208335" cy="92782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dots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75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dark option FLUSH LEF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/>
              <a:t>“QUOTATION.”</a:t>
            </a:r>
          </a:p>
          <a:p>
            <a:pPr lvl="1"/>
            <a:r>
              <a:rPr lang="en-US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400972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 option CENTERED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/>
              <a:t>“QUOTATION.”</a:t>
            </a:r>
          </a:p>
          <a:p>
            <a:pPr lvl="1"/>
            <a:r>
              <a:rPr lang="en-US"/>
              <a:t>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77247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dark option FLUSH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/>
              <a:t>“QUOTATION.”</a:t>
            </a:r>
          </a:p>
          <a:p>
            <a:pPr lvl="1"/>
            <a:r>
              <a:rPr lang="en-US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253418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 option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en-US" sz="2800">
              <a:solidFill>
                <a:schemeClr val="accent4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—Name and Company/Source goes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“QUOTATION.”</a:t>
            </a:r>
          </a:p>
          <a:p>
            <a:pPr lvl="1"/>
            <a:r>
              <a:rPr lang="en-US"/>
              <a:t>BOLD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7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Callout with small Non-bullet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/>
              <a:t>A short introduction</a:t>
            </a:r>
            <a:br>
              <a:rPr lang="en-US"/>
            </a:br>
            <a:r>
              <a:rPr lang="en-US"/>
              <a:t>to the data, revealing</a:t>
            </a:r>
            <a:br>
              <a:rPr lang="en-US"/>
            </a:br>
            <a:r>
              <a:rPr lang="en-US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357295"/>
          </a:xfrm>
          <a:prstGeom prst="rect">
            <a:avLst/>
          </a:prstGeom>
        </p:spPr>
        <p:txBody>
          <a:bodyPr lIns="146304" tIns="420624" rIns="146304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096000" y="2599498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0" y="4779896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4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1643527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/>
              <a:t>A short introduction</a:t>
            </a:r>
            <a:br>
              <a:rPr lang="en-US"/>
            </a:br>
            <a:r>
              <a:rPr lang="en-US"/>
              <a:t>to the data, revealing</a:t>
            </a:r>
            <a:br>
              <a:rPr lang="en-US"/>
            </a:br>
            <a:r>
              <a:rPr lang="en-US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926336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5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4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536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792">
          <p15:clr>
            <a:srgbClr val="F26B43"/>
          </p15:clr>
        </p15:guide>
        <p15:guide id="7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jpe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hyperlink" Target="https://www.youtube.com/watch?v=MiV2HSVUJXA" TargetMode="External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112" cy="6864626"/>
          </a:xfrm>
        </p:spPr>
      </p:pic>
      <p:sp>
        <p:nvSpPr>
          <p:cNvPr id="4" name="Rectangle 3"/>
          <p:cNvSpPr/>
          <p:nvPr/>
        </p:nvSpPr>
        <p:spPr>
          <a:xfrm>
            <a:off x="-268941" y="-91807"/>
            <a:ext cx="12680575" cy="7084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75901" y="-36241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75901" y="-36241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75901" y="-36241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328710" y="365092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28710" y="3650924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28710" y="3650924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5235190" y="4253573"/>
            <a:ext cx="5698227" cy="70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The Mt St Michael’s Approach</a:t>
            </a: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-300" normalizeH="0" baseline="0" noProof="0">
              <a:ln>
                <a:noFill/>
              </a:ln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10646391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i="0" u="none" strike="noStrike" kern="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8DCCC8-8C78-4F8D-B4BB-36A7C510F754}"/>
                  </a:ext>
                </a:extLst>
              </p14:cNvPr>
              <p14:cNvContentPartPr/>
              <p14:nvPr/>
            </p14:nvContentPartPr>
            <p14:xfrm>
              <a:off x="14144767" y="-108007"/>
              <a:ext cx="62280" cy="16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8DCCC8-8C78-4F8D-B4BB-36A7C510F7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81767" y="-171007"/>
                <a:ext cx="187920" cy="1418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422031" y="926457"/>
            <a:ext cx="5084466" cy="1200329"/>
          </a:xfrm>
          <a:prstGeom prst="rect">
            <a:avLst/>
          </a:prstGeom>
          <a:noFill/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0074AF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The New QCE System</a:t>
            </a:r>
          </a:p>
          <a:p>
            <a:r>
              <a:rPr lang="en-AU" sz="3600" b="1" dirty="0">
                <a:solidFill>
                  <a:srgbClr val="0074AF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Unit Reports in TASS</a:t>
            </a:r>
            <a:endParaRPr lang="en-AU" b="1" dirty="0">
              <a:solidFill>
                <a:srgbClr val="0074AF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0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4B2D4E-2CFA-447A-94A4-36FD3832E6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894" y="46791"/>
            <a:ext cx="1387206" cy="130239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2219437"/>
            <a:ext cx="11658600" cy="2419124"/>
          </a:xfrm>
        </p:spPr>
        <p:txBody>
          <a:bodyPr/>
          <a:lstStyle/>
          <a:p>
            <a:r>
              <a:rPr lang="en-AU" sz="2400" b="1" dirty="0">
                <a:solidFill>
                  <a:srgbClr val="FFC000"/>
                </a:solidFill>
              </a:rPr>
              <a:t>Reporting standards </a:t>
            </a:r>
            <a:r>
              <a:rPr lang="en-AU" sz="2400" dirty="0"/>
              <a:t>are a coarse-grain decision-making tool; they describe performance at </a:t>
            </a:r>
            <a:r>
              <a:rPr lang="en-AU" sz="2400" b="1" dirty="0">
                <a:solidFill>
                  <a:srgbClr val="FFC000"/>
                </a:solidFill>
              </a:rPr>
              <a:t>five levels</a:t>
            </a:r>
            <a:r>
              <a:rPr lang="en-AU" sz="2400" dirty="0"/>
              <a:t>. However, schools may require fine-grain information to make local decisions; for example, they might wish to determine rank order of students in a cohort or year level. Schools may do this in range of ways: a five-point scale may be sufficient to differentiate students in a small cohort; </a:t>
            </a:r>
            <a:r>
              <a:rPr lang="en-AU" sz="2400" b="1" dirty="0">
                <a:solidFill>
                  <a:srgbClr val="FFC000"/>
                </a:solidFill>
              </a:rPr>
              <a:t>larger cohorts may require a finer grain</a:t>
            </a:r>
            <a:r>
              <a:rPr lang="en-AU" sz="2400" dirty="0"/>
              <a:t>. A fine-grain decision for other purposes is </a:t>
            </a:r>
            <a:r>
              <a:rPr lang="en-AU" sz="2400" dirty="0">
                <a:solidFill>
                  <a:srgbClr val="FFC000"/>
                </a:solidFill>
              </a:rPr>
              <a:t>a school decision</a:t>
            </a:r>
            <a:r>
              <a:rPr lang="en-AU" sz="2400" dirty="0"/>
              <a:t>, based on factors such as local resources, cohort size and school priorities.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865562" y="5276808"/>
            <a:ext cx="8097838" cy="923330"/>
          </a:xfrm>
        </p:spPr>
        <p:txBody>
          <a:bodyPr/>
          <a:lstStyle/>
          <a:p>
            <a:r>
              <a:rPr lang="en-AU" dirty="0"/>
              <a:t>QCAA: Advice 1 – Assessment and reporting for General Senior Syllabus  - Units 1 &amp; 2 (Feb 2018)</a:t>
            </a:r>
          </a:p>
          <a:p>
            <a:endParaRPr lang="en-A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68B3E8-0179-47BF-BDCA-638202B947BE}"/>
              </a:ext>
            </a:extLst>
          </p:cNvPr>
          <p:cNvSpPr txBox="1">
            <a:spLocks/>
          </p:cNvSpPr>
          <p:nvPr/>
        </p:nvSpPr>
        <p:spPr>
          <a:xfrm>
            <a:off x="460248" y="246047"/>
            <a:ext cx="2492721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spc="300" dirty="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A+ to E-</a:t>
            </a:r>
            <a:endParaRPr lang="en-AU" spc="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565979" y="5138308"/>
            <a:ext cx="3529503" cy="1477328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The MSM approach has been to report “Provisional Results” for a Unit on an </a:t>
            </a:r>
            <a:r>
              <a:rPr lang="en-US" b="1" dirty="0"/>
              <a:t>A+ to E- scale</a:t>
            </a:r>
          </a:p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8310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4B2D4E-2CFA-447A-94A4-36FD3832E6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894" y="46791"/>
            <a:ext cx="1387206" cy="130239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2136338"/>
            <a:ext cx="11658600" cy="2585323"/>
          </a:xfrm>
        </p:spPr>
        <p:txBody>
          <a:bodyPr/>
          <a:lstStyle/>
          <a:p>
            <a:r>
              <a:rPr lang="en-AU" dirty="0"/>
              <a:t>Schools should be mindful that the grades and/or </a:t>
            </a:r>
            <a:r>
              <a:rPr lang="en-AU" dirty="0">
                <a:solidFill>
                  <a:srgbClr val="FFC000"/>
                </a:solidFill>
              </a:rPr>
              <a:t>marks they report to students are </a:t>
            </a:r>
            <a:r>
              <a:rPr lang="en-AU" b="1" dirty="0">
                <a:solidFill>
                  <a:srgbClr val="FFC000"/>
                </a:solidFill>
              </a:rPr>
              <a:t>provisional results.</a:t>
            </a:r>
            <a:r>
              <a:rPr lang="en-AU" dirty="0"/>
              <a:t> Marks for internal assessments in Units 3 and 4 are subject to QCAA confirmation processes. Subject results are ratified and reported by QCAA at exit. </a:t>
            </a:r>
            <a:endParaRPr lang="en-AU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865562" y="5276808"/>
            <a:ext cx="8097838" cy="923330"/>
          </a:xfrm>
        </p:spPr>
        <p:txBody>
          <a:bodyPr/>
          <a:lstStyle/>
          <a:p>
            <a:r>
              <a:rPr lang="en-AU"/>
              <a:t>QCAA: Advice 1 – Assessment and reporting for General Senior Syllabus - Units 1 &amp; 2 (Feb 2018)</a:t>
            </a:r>
          </a:p>
          <a:p>
            <a:endParaRPr lang="en-AU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68B3E8-0179-47BF-BDCA-638202B947BE}"/>
              </a:ext>
            </a:extLst>
          </p:cNvPr>
          <p:cNvSpPr txBox="1">
            <a:spLocks/>
          </p:cNvSpPr>
          <p:nvPr/>
        </p:nvSpPr>
        <p:spPr>
          <a:xfrm>
            <a:off x="304800" y="162455"/>
            <a:ext cx="2492721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spc="300" dirty="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sz="2800" b="1" spc="20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Provisional</a:t>
            </a:r>
          </a:p>
          <a:p>
            <a:pPr algn="ctr"/>
            <a:r>
              <a:rPr lang="en-US" sz="2800" b="1" spc="20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Result</a:t>
            </a:r>
            <a:endParaRPr lang="en-AU" sz="2800" spc="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565979" y="5138308"/>
            <a:ext cx="3529503" cy="1477328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The MSM approach has been to report “</a:t>
            </a:r>
            <a:r>
              <a:rPr lang="en-US" b="1" dirty="0"/>
              <a:t>Provisional Results</a:t>
            </a:r>
            <a:r>
              <a:rPr lang="en-US" dirty="0"/>
              <a:t>” for a Unit on an A+ to E- scale</a:t>
            </a:r>
          </a:p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88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148" y="843832"/>
            <a:ext cx="9493852" cy="567229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 dirty="0"/>
              <a:t>ADVICE 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 dirty="0"/>
              <a:t>Grade Boundary Meetings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09" y="2444827"/>
            <a:ext cx="2842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Advice 1 – Assessment</a:t>
            </a:r>
          </a:p>
          <a:p>
            <a:r>
              <a:rPr lang="en-AU"/>
              <a:t>and reporting for General </a:t>
            </a:r>
          </a:p>
          <a:p>
            <a:r>
              <a:rPr lang="en-AU"/>
              <a:t>Senior Syllabus </a:t>
            </a:r>
          </a:p>
          <a:p>
            <a:r>
              <a:rPr lang="en-AU"/>
              <a:t>Units 1 &amp; 2 (Feb 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7788884" y="2675659"/>
            <a:ext cx="1365851" cy="369332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to E 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9435232" y="2675659"/>
            <a:ext cx="1110420" cy="369332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Numeric</a:t>
            </a:r>
          </a:p>
        </p:txBody>
      </p:sp>
      <p:sp>
        <p:nvSpPr>
          <p:cNvPr id="2" name="Freeform 1"/>
          <p:cNvSpPr/>
          <p:nvPr/>
        </p:nvSpPr>
        <p:spPr>
          <a:xfrm>
            <a:off x="8336743" y="3168203"/>
            <a:ext cx="1986451" cy="1151929"/>
          </a:xfrm>
          <a:custGeom>
            <a:avLst/>
            <a:gdLst>
              <a:gd name="connsiteX0" fmla="*/ 1940598 w 1986451"/>
              <a:gd name="connsiteY0" fmla="*/ 0 h 1151929"/>
              <a:gd name="connsiteX1" fmla="*/ 1940598 w 1986451"/>
              <a:gd name="connsiteY1" fmla="*/ 759853 h 1151929"/>
              <a:gd name="connsiteX2" fmla="*/ 1464080 w 1986451"/>
              <a:gd name="connsiteY2" fmla="*/ 927279 h 1151929"/>
              <a:gd name="connsiteX3" fmla="*/ 472406 w 1986451"/>
              <a:gd name="connsiteY3" fmla="*/ 940158 h 1151929"/>
              <a:gd name="connsiteX4" fmla="*/ 34525 w 1986451"/>
              <a:gd name="connsiteY4" fmla="*/ 1133341 h 1151929"/>
              <a:gd name="connsiteX5" fmla="*/ 60282 w 1986451"/>
              <a:gd name="connsiteY5" fmla="*/ 1133341 h 115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451" h="1151929">
                <a:moveTo>
                  <a:pt x="1940598" y="0"/>
                </a:moveTo>
                <a:cubicBezTo>
                  <a:pt x="1980308" y="302653"/>
                  <a:pt x="2020018" y="605307"/>
                  <a:pt x="1940598" y="759853"/>
                </a:cubicBezTo>
                <a:cubicBezTo>
                  <a:pt x="1861178" y="914399"/>
                  <a:pt x="1708779" y="897228"/>
                  <a:pt x="1464080" y="927279"/>
                </a:cubicBezTo>
                <a:cubicBezTo>
                  <a:pt x="1219381" y="957330"/>
                  <a:pt x="710665" y="905814"/>
                  <a:pt x="472406" y="940158"/>
                </a:cubicBezTo>
                <a:cubicBezTo>
                  <a:pt x="234147" y="974502"/>
                  <a:pt x="103212" y="1101144"/>
                  <a:pt x="34525" y="1133341"/>
                </a:cubicBezTo>
                <a:cubicBezTo>
                  <a:pt x="-34162" y="1165538"/>
                  <a:pt x="13060" y="1149439"/>
                  <a:pt x="60282" y="1133341"/>
                </a:cubicBezTo>
              </a:path>
            </a:pathLst>
          </a:custGeom>
          <a:noFill/>
          <a:ln w="60325"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3503664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43BEA1-A3B4-4945-8E3C-520239216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28" y="209550"/>
            <a:ext cx="6858957" cy="2057687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28888E8E-5AFA-4BB3-B571-AA2BA8128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3" y="2599761"/>
            <a:ext cx="7097115" cy="398200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BD272D-F6BE-48A5-B436-DE475AEC69E2}"/>
              </a:ext>
            </a:extLst>
          </p:cNvPr>
          <p:cNvSpPr txBox="1">
            <a:spLocks/>
          </p:cNvSpPr>
          <p:nvPr/>
        </p:nvSpPr>
        <p:spPr>
          <a:xfrm>
            <a:off x="304800" y="273479"/>
            <a:ext cx="2492721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spc="300" dirty="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2400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REPORTING</a:t>
            </a:r>
          </a:p>
          <a:p>
            <a:pPr algn="ctr"/>
            <a:r>
              <a:rPr lang="en-US" sz="2400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PERIODS</a:t>
            </a:r>
            <a:endParaRPr lang="en-AU" sz="2400" spc="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9D8F3F-AE47-438A-A191-B372092B1F9C}"/>
              </a:ext>
            </a:extLst>
          </p:cNvPr>
          <p:cNvSpPr txBox="1"/>
          <p:nvPr/>
        </p:nvSpPr>
        <p:spPr>
          <a:xfrm>
            <a:off x="181342" y="1447800"/>
            <a:ext cx="4190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Traditionally at Mt St Michael’s College we have operated three (3) reporting periods.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6A0CF0-E7A6-49EC-9302-5DBA97CA56B7}"/>
              </a:ext>
            </a:extLst>
          </p:cNvPr>
          <p:cNvSpPr txBox="1"/>
          <p:nvPr/>
        </p:nvSpPr>
        <p:spPr>
          <a:xfrm>
            <a:off x="181342" y="3885218"/>
            <a:ext cx="4190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In 2019, we have the standard three reporting periods PLUS</a:t>
            </a:r>
          </a:p>
          <a:p>
            <a:r>
              <a:rPr lang="en-US" sz="2000" b="1">
                <a:solidFill>
                  <a:schemeClr val="bg1"/>
                </a:solidFill>
              </a:rPr>
              <a:t>two additional reporting periods for the Unit 1 and Unit 2 reports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0EF64-412E-498F-AC71-A20C9C353E0F}"/>
              </a:ext>
            </a:extLst>
          </p:cNvPr>
          <p:cNvSpPr txBox="1"/>
          <p:nvPr/>
        </p:nvSpPr>
        <p:spPr>
          <a:xfrm>
            <a:off x="181342" y="5410200"/>
            <a:ext cx="429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This is driven primarily because we intend to report at different times</a:t>
            </a:r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06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43BEA1-A3B4-4945-8E3C-520239216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28" y="209550"/>
            <a:ext cx="6858957" cy="20576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BD272D-F6BE-48A5-B436-DE475AEC69E2}"/>
              </a:ext>
            </a:extLst>
          </p:cNvPr>
          <p:cNvSpPr txBox="1">
            <a:spLocks/>
          </p:cNvSpPr>
          <p:nvPr/>
        </p:nvSpPr>
        <p:spPr>
          <a:xfrm>
            <a:off x="304800" y="273479"/>
            <a:ext cx="2492721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spc="300" dirty="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2400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REPORTING</a:t>
            </a:r>
          </a:p>
          <a:p>
            <a:pPr algn="ctr"/>
            <a:r>
              <a:rPr lang="en-US" sz="2400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PERIODS</a:t>
            </a:r>
            <a:endParaRPr lang="en-AU" sz="2400" spc="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9D8F3F-AE47-438A-A191-B372092B1F9C}"/>
              </a:ext>
            </a:extLst>
          </p:cNvPr>
          <p:cNvSpPr txBox="1"/>
          <p:nvPr/>
        </p:nvSpPr>
        <p:spPr>
          <a:xfrm>
            <a:off x="181342" y="1447800"/>
            <a:ext cx="4190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Traditionally at Mt St Michael’s College we have operated three (3) reporting periods.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6A0CF0-E7A6-49EC-9302-5DBA97CA56B7}"/>
              </a:ext>
            </a:extLst>
          </p:cNvPr>
          <p:cNvSpPr txBox="1"/>
          <p:nvPr/>
        </p:nvSpPr>
        <p:spPr>
          <a:xfrm>
            <a:off x="181342" y="3885218"/>
            <a:ext cx="41906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In 2020, we have the standard three reporting periods PLUS four (4) additional reporting periods for the Unit 1 &amp; 2 and Unit 3 &amp; 4 reports.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0EF64-412E-498F-AC71-A20C9C353E0F}"/>
              </a:ext>
            </a:extLst>
          </p:cNvPr>
          <p:cNvSpPr txBox="1"/>
          <p:nvPr/>
        </p:nvSpPr>
        <p:spPr>
          <a:xfrm>
            <a:off x="181342" y="5781457"/>
            <a:ext cx="429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This is driven primarily because we intend to report at different times and different reporting period names</a:t>
            </a:r>
            <a:endParaRPr lang="en-AU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E8178E7-B16E-424B-B932-18728DE033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426" y="2353984"/>
            <a:ext cx="6022973" cy="4438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E0D14-7190-46A9-87FA-A94FCEA36B4D}"/>
              </a:ext>
            </a:extLst>
          </p:cNvPr>
          <p:cNvSpPr txBox="1"/>
          <p:nvPr/>
        </p:nvSpPr>
        <p:spPr>
          <a:xfrm>
            <a:off x="6657974" y="3486149"/>
            <a:ext cx="390525" cy="252085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12?</a:t>
            </a:r>
            <a:endParaRPr lang="en-AU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89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" y="1636776"/>
            <a:ext cx="11684042" cy="3351340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965404" y="213076"/>
            <a:ext cx="9084398" cy="885371"/>
          </a:xfrm>
        </p:spPr>
        <p:txBody>
          <a:bodyPr/>
          <a:lstStyle/>
          <a:p>
            <a:r>
              <a:rPr lang="en-US" dirty="0"/>
              <a:t>Year 11/12 Objectives for FIA1-4 and IA1-3/EA</a:t>
            </a:r>
          </a:p>
          <a:p>
            <a:r>
              <a:rPr lang="en-US" dirty="0"/>
              <a:t>SUBJECT: ENGLISH (0001)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3668608" y="5215717"/>
            <a:ext cx="4435789" cy="1200329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MSM approach has been to record the individual marks from each of the criterions from the ISMG in TASS for </a:t>
            </a:r>
            <a:r>
              <a:rPr lang="en-US" b="1" dirty="0"/>
              <a:t>progressive reporting</a:t>
            </a:r>
          </a:p>
        </p:txBody>
      </p:sp>
    </p:spTree>
    <p:extLst>
      <p:ext uri="{BB962C8B-B14F-4D97-AF65-F5344CB8AC3E}">
        <p14:creationId xmlns:p14="http://schemas.microsoft.com/office/powerpoint/2010/main" val="2969973526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933645"/>
            <a:ext cx="11912642" cy="5924355"/>
          </a:xfrm>
          <a:prstGeom prst="rect">
            <a:avLst/>
          </a:prstGeom>
        </p:spPr>
      </p:pic>
      <p:sp>
        <p:nvSpPr>
          <p:cNvPr id="10" name="Freeform: Shape 64"/>
          <p:cNvSpPr>
            <a:spLocks noChangeAspect="1"/>
          </p:cNvSpPr>
          <p:nvPr/>
        </p:nvSpPr>
        <p:spPr>
          <a:xfrm>
            <a:off x="118872" y="-1381711"/>
            <a:ext cx="2763421" cy="2763421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965404" y="213076"/>
            <a:ext cx="9084398" cy="424732"/>
          </a:xfrm>
        </p:spPr>
        <p:txBody>
          <a:bodyPr/>
          <a:lstStyle/>
          <a:p>
            <a:r>
              <a:rPr lang="en-US" dirty="0"/>
              <a:t>Progressive Reporting</a:t>
            </a:r>
          </a:p>
        </p:txBody>
      </p:sp>
    </p:spTree>
    <p:extLst>
      <p:ext uri="{BB962C8B-B14F-4D97-AF65-F5344CB8AC3E}">
        <p14:creationId xmlns:p14="http://schemas.microsoft.com/office/powerpoint/2010/main" val="33690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965404" y="213076"/>
            <a:ext cx="9084398" cy="885371"/>
          </a:xfrm>
        </p:spPr>
        <p:txBody>
          <a:bodyPr/>
          <a:lstStyle/>
          <a:p>
            <a:r>
              <a:rPr lang="en-US" dirty="0"/>
              <a:t>Year 11/12 Objectives for FIA1-4 and IA1-3/EA</a:t>
            </a:r>
          </a:p>
          <a:p>
            <a:r>
              <a:rPr lang="en-US" dirty="0"/>
              <a:t>SUBJECT: DANCE (0085)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4" y="1408176"/>
            <a:ext cx="11979058" cy="6695798"/>
          </a:xfrm>
          <a:prstGeom prst="rect">
            <a:avLst/>
          </a:prstGeom>
        </p:spPr>
      </p:pic>
      <p:sp>
        <p:nvSpPr>
          <p:cNvPr id="7" name="Arrow: Right 9">
            <a:extLst>
              <a:ext uri="{FF2B5EF4-FFF2-40B4-BE49-F238E27FC236}">
                <a16:creationId xmlns:a16="http://schemas.microsoft.com/office/drawing/2014/main" id="{DE24A575-A1CE-41A8-A6D8-5944D73614AC}"/>
              </a:ext>
            </a:extLst>
          </p:cNvPr>
          <p:cNvSpPr/>
          <p:nvPr/>
        </p:nvSpPr>
        <p:spPr>
          <a:xfrm rot="5400000">
            <a:off x="2542547" y="6093493"/>
            <a:ext cx="8763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2598761" y="5236519"/>
            <a:ext cx="1964095" cy="923330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 Unique criterion exist for drama</a:t>
            </a:r>
          </a:p>
        </p:txBody>
      </p:sp>
    </p:spTree>
    <p:extLst>
      <p:ext uri="{BB962C8B-B14F-4D97-AF65-F5344CB8AC3E}">
        <p14:creationId xmlns:p14="http://schemas.microsoft.com/office/powerpoint/2010/main" val="39085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3780254"/>
            <a:ext cx="11887200" cy="590931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TASSWeb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teacher kiosk setup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257300" y="64450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CC153-2702-4D5E-A493-73FEC576A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5562" y="5276808"/>
            <a:ext cx="8097838" cy="369332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473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1089529"/>
          </a:xfrm>
        </p:spPr>
        <p:txBody>
          <a:bodyPr/>
          <a:lstStyle/>
          <a:p>
            <a:r>
              <a:rPr lang="en-US" sz="2400"/>
              <a:t>Assessment Method Definition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757130"/>
          </a:xfrm>
        </p:spPr>
        <p:txBody>
          <a:bodyPr/>
          <a:lstStyle/>
          <a:p>
            <a:r>
              <a:rPr lang="en-US" sz="2400"/>
              <a:t>Create Objectives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829971"/>
          </a:xfrm>
        </p:spPr>
        <p:txBody>
          <a:bodyPr/>
          <a:lstStyle/>
          <a:p>
            <a:r>
              <a:rPr lang="en-US"/>
              <a:t>Result Format</a:t>
            </a:r>
          </a:p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1134670"/>
          </a:xfrm>
        </p:spPr>
        <p:txBody>
          <a:bodyPr/>
          <a:lstStyle/>
          <a:p>
            <a:r>
              <a:rPr lang="en-US"/>
              <a:t>Result Period Definition</a:t>
            </a:r>
          </a:p>
          <a:p>
            <a:endParaRPr lang="en-US"/>
          </a:p>
        </p:txBody>
      </p:sp>
      <p:sp>
        <p:nvSpPr>
          <p:cNvPr id="33" name="Content Placeholder 3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397032"/>
          </a:xfrm>
        </p:spPr>
        <p:txBody>
          <a:bodyPr/>
          <a:lstStyle/>
          <a:p>
            <a:r>
              <a:rPr lang="en-US"/>
              <a:t>Activity Creation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470361"/>
            <a:ext cx="12192000" cy="535531"/>
          </a:xfrm>
        </p:spPr>
        <p:txBody>
          <a:bodyPr/>
          <a:lstStyle/>
          <a:p>
            <a:r>
              <a:rPr lang="en-US" b="1"/>
              <a:t>SETUP AND CONFIGURATION</a:t>
            </a:r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8" name="Content Placeholder 47"/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49" name="Content Placeholder 48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50" name="Content Placeholder 49"/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51" name="Content Placeholder 50"/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B25DDA-BD7C-46F6-9D3D-B960404E17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029" y="301633"/>
            <a:ext cx="2239611" cy="2102678"/>
          </a:xfrm>
          <a:prstGeom prst="rect">
            <a:avLst/>
          </a:prstGeom>
        </p:spPr>
      </p:pic>
      <p:sp>
        <p:nvSpPr>
          <p:cNvPr id="15" name="Freeform: Shape 18"/>
          <p:cNvSpPr/>
          <p:nvPr/>
        </p:nvSpPr>
        <p:spPr>
          <a:xfrm>
            <a:off x="11649988" y="634237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DCAA36-34D9-4136-B07A-E935BF68798F}"/>
              </a:ext>
            </a:extLst>
          </p:cNvPr>
          <p:cNvSpPr/>
          <p:nvPr/>
        </p:nvSpPr>
        <p:spPr>
          <a:xfrm>
            <a:off x="1014895" y="5246964"/>
            <a:ext cx="8668176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err="1">
                <a:solidFill>
                  <a:schemeClr val="tx1"/>
                </a:solidFill>
              </a:rPr>
              <a:t>TASSWeb</a:t>
            </a:r>
            <a:endParaRPr lang="en-AU" sz="1400" b="1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DDC420-55F8-4EF9-B102-1FC03174AF87}"/>
              </a:ext>
            </a:extLst>
          </p:cNvPr>
          <p:cNvSpPr/>
          <p:nvPr/>
        </p:nvSpPr>
        <p:spPr>
          <a:xfrm>
            <a:off x="9736209" y="5246964"/>
            <a:ext cx="1905549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Teacher Kiosk</a:t>
            </a:r>
            <a:endParaRPr lang="en-AU" sz="1400" b="1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40C12A-9822-4ECF-B3D8-F742CAB63D0D}"/>
              </a:ext>
            </a:extLst>
          </p:cNvPr>
          <p:cNvSpPr/>
          <p:nvPr/>
        </p:nvSpPr>
        <p:spPr>
          <a:xfrm>
            <a:off x="765029" y="5246964"/>
            <a:ext cx="178988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C35C88-5862-484D-B583-1311A9C6D457}"/>
              </a:ext>
            </a:extLst>
          </p:cNvPr>
          <p:cNvSpPr/>
          <p:nvPr/>
        </p:nvSpPr>
        <p:spPr>
          <a:xfrm>
            <a:off x="532906" y="5246964"/>
            <a:ext cx="178988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151F6-60BB-4720-BCE6-2EB6A92A0ACA}"/>
              </a:ext>
            </a:extLst>
          </p:cNvPr>
          <p:cNvSpPr/>
          <p:nvPr/>
        </p:nvSpPr>
        <p:spPr>
          <a:xfrm>
            <a:off x="300782" y="5246964"/>
            <a:ext cx="178988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3A9748-5EC0-46FB-BA43-A865B72C8A5D}"/>
              </a:ext>
            </a:extLst>
          </p:cNvPr>
          <p:cNvSpPr/>
          <p:nvPr/>
        </p:nvSpPr>
        <p:spPr>
          <a:xfrm>
            <a:off x="68658" y="5246964"/>
            <a:ext cx="178988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CC7ADF-51C8-4510-BC5B-3C986BD52220}"/>
              </a:ext>
            </a:extLst>
          </p:cNvPr>
          <p:cNvSpPr/>
          <p:nvPr/>
        </p:nvSpPr>
        <p:spPr>
          <a:xfrm>
            <a:off x="11927018" y="5241350"/>
            <a:ext cx="178988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776240-7B69-4858-82FA-5CF26306A3C6}"/>
              </a:ext>
            </a:extLst>
          </p:cNvPr>
          <p:cNvSpPr/>
          <p:nvPr/>
        </p:nvSpPr>
        <p:spPr>
          <a:xfrm>
            <a:off x="11694894" y="5241350"/>
            <a:ext cx="178988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99AEDF-673E-499E-89CB-BF07EBAD8145}"/>
              </a:ext>
            </a:extLst>
          </p:cNvPr>
          <p:cNvCxnSpPr>
            <a:cxnSpLocks/>
          </p:cNvCxnSpPr>
          <p:nvPr/>
        </p:nvCxnSpPr>
        <p:spPr>
          <a:xfrm flipV="1">
            <a:off x="9702122" y="2456621"/>
            <a:ext cx="0" cy="3092987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7553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299812" y="2698141"/>
            <a:ext cx="11887200" cy="1754326"/>
          </a:xfrm>
        </p:spPr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HAMILTON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Technology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 St Michael’s College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04800" y="4454737"/>
            <a:ext cx="4457700" cy="424732"/>
          </a:xfrm>
        </p:spPr>
        <p:txBody>
          <a:bodyPr/>
          <a:lstStyle/>
          <a:p>
            <a:pPr algn="l"/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jhamilton@msm.qld.edu.au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93" y="111466"/>
            <a:ext cx="1195736" cy="93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0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6094445" y="2799618"/>
            <a:ext cx="6097555" cy="535531"/>
          </a:xfrm>
        </p:spPr>
        <p:txBody>
          <a:bodyPr/>
          <a:lstStyle/>
          <a:p>
            <a:r>
              <a:rPr lang="en-US" sz="3200" dirty="0"/>
              <a:t>Assessment Method Definition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6094444" y="1318510"/>
            <a:ext cx="6097556" cy="1421928"/>
          </a:xfrm>
        </p:spPr>
        <p:txBody>
          <a:bodyPr/>
          <a:lstStyle/>
          <a:p>
            <a:r>
              <a:rPr lang="en-AU" sz="2400" dirty="0"/>
              <a:t>Create a Mark style Assessment Method with a 0-100 range. We have called this “MARK”:</a:t>
            </a:r>
            <a:br>
              <a:rPr lang="en-AU" sz="2400" dirty="0"/>
            </a:br>
            <a:r>
              <a:rPr lang="en-AU" sz="2400" dirty="0"/>
              <a:t>(We only do this once. All subject objectives use this Assessment method)</a:t>
            </a:r>
            <a:endParaRPr lang="en-US" sz="2400" dirty="0"/>
          </a:p>
        </p:txBody>
      </p:sp>
      <p:sp>
        <p:nvSpPr>
          <p:cNvPr id="40" name="Content Placeholder 39"/>
          <p:cNvSpPr>
            <a:spLocks noGrp="1"/>
          </p:cNvSpPr>
          <p:nvPr>
            <p:ph idx="18"/>
          </p:nvPr>
        </p:nvSpPr>
        <p:spPr>
          <a:xfrm>
            <a:off x="7954500" y="419100"/>
            <a:ext cx="2377440" cy="840230"/>
          </a:xfrm>
        </p:spPr>
        <p:txBody>
          <a:bodyPr/>
          <a:lstStyle/>
          <a:p>
            <a:r>
              <a:rPr lang="en-US"/>
              <a:t>Step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4EE5A-4852-4697-A56C-49C6AE3A7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3" t="284" r="24555" b="-284"/>
          <a:stretch/>
        </p:blipFill>
        <p:spPr>
          <a:xfrm>
            <a:off x="-214009" y="-9734"/>
            <a:ext cx="6308452" cy="6976333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1C31C5-DA86-4BEF-93D2-E2ECC840D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85" y="3335149"/>
            <a:ext cx="4801270" cy="2810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3782" y="6263776"/>
            <a:ext cx="578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Note: If you are reporting on criteria AND assessment tasks, this step is more complex and each variation of the total needs to be created.</a:t>
            </a:r>
          </a:p>
        </p:txBody>
      </p:sp>
    </p:spTree>
    <p:extLst>
      <p:ext uri="{BB962C8B-B14F-4D97-AF65-F5344CB8AC3E}">
        <p14:creationId xmlns:p14="http://schemas.microsoft.com/office/powerpoint/2010/main" val="4187965667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53512" y="6484937"/>
            <a:ext cx="41977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8"/>
          </p:nvPr>
        </p:nvSpPr>
        <p:spPr>
          <a:xfrm>
            <a:off x="1323975" y="419100"/>
            <a:ext cx="3107412" cy="1588127"/>
          </a:xfrm>
        </p:spPr>
        <p:txBody>
          <a:bodyPr/>
          <a:lstStyle/>
          <a:p>
            <a:r>
              <a:rPr lang="en-US"/>
              <a:t>Step 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88012" y="2594056"/>
            <a:ext cx="5960269" cy="59093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CREATE OBJECTIVES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sz="quarter" idx="19"/>
          </p:nvPr>
        </p:nvSpPr>
        <p:spPr>
          <a:xfrm>
            <a:off x="304800" y="1554164"/>
            <a:ext cx="5875734" cy="108952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Use the objectives from the ISMGs for each subject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1">
                <a:extLst>
                  <a:ext uri="{FF2B5EF4-FFF2-40B4-BE49-F238E27FC236}">
                    <a16:creationId xmlns:a16="http://schemas.microsoft.com/office/drawing/2014/main" id="{6F00218A-96CF-49E3-883D-84713A73EC80}"/>
                  </a:ext>
                </a:extLst>
              </p14:cNvPr>
              <p14:cNvContentPartPr/>
              <p14:nvPr/>
            </p14:nvContentPartPr>
            <p14:xfrm>
              <a:off x="-814334" y="3373588"/>
              <a:ext cx="63360" cy="89280"/>
            </p14:xfrm>
          </p:contentPart>
        </mc:Choice>
        <mc:Fallback xmlns="">
          <p:pic>
            <p:nvPicPr>
              <p:cNvPr id="4" name="Ink 1">
                <a:extLst>
                  <a:ext uri="{FF2B5EF4-FFF2-40B4-BE49-F238E27FC236}">
                    <a16:creationId xmlns:a16="http://schemas.microsoft.com/office/drawing/2014/main" id="{6F00218A-96CF-49E3-883D-84713A73EC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32334" y="3355588"/>
                <a:ext cx="99000" cy="1249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43127A-D00E-47BA-AD87-2FF70F61EA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2163"/>
            <a:ext cx="12192000" cy="23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16371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53512" y="6484937"/>
            <a:ext cx="41977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8"/>
          </p:nvPr>
        </p:nvSpPr>
        <p:spPr>
          <a:xfrm>
            <a:off x="1323975" y="419100"/>
            <a:ext cx="3107412" cy="1588127"/>
          </a:xfrm>
        </p:spPr>
        <p:txBody>
          <a:bodyPr/>
          <a:lstStyle/>
          <a:p>
            <a:r>
              <a:rPr lang="en-US"/>
              <a:t>Step 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88012" y="2594056"/>
            <a:ext cx="5960269" cy="59093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CREATE OBJECTIVES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sz="quarter" idx="19"/>
          </p:nvPr>
        </p:nvSpPr>
        <p:spPr>
          <a:xfrm>
            <a:off x="304800" y="1554164"/>
            <a:ext cx="5875734" cy="108952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Use the objectives from the ISMGs for each subject 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43127A-D00E-47BA-AD87-2FF70F61EA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1" y="3572163"/>
            <a:ext cx="12192000" cy="23585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A9AC76-C2EB-479C-AC9F-A2614244B2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001" y="1854047"/>
            <a:ext cx="9309893" cy="3963404"/>
          </a:xfrm>
          <a:prstGeom prst="rect">
            <a:avLst/>
          </a:prstGeom>
          <a:ln w="38100">
            <a:solidFill>
              <a:srgbClr val="0074AF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855244-D18A-4F68-ABCF-BD38F82B94C9}"/>
              </a:ext>
            </a:extLst>
          </p:cNvPr>
          <p:cNvCxnSpPr>
            <a:cxnSpLocks/>
          </p:cNvCxnSpPr>
          <p:nvPr/>
        </p:nvCxnSpPr>
        <p:spPr>
          <a:xfrm flipV="1">
            <a:off x="-19456" y="1854047"/>
            <a:ext cx="2888282" cy="179402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B4AFAE-8CBE-4A96-83D0-8C77E60E09D9}"/>
              </a:ext>
            </a:extLst>
          </p:cNvPr>
          <p:cNvCxnSpPr>
            <a:cxnSpLocks/>
          </p:cNvCxnSpPr>
          <p:nvPr/>
        </p:nvCxnSpPr>
        <p:spPr>
          <a:xfrm flipV="1">
            <a:off x="0" y="5817451"/>
            <a:ext cx="2901563" cy="113304"/>
          </a:xfrm>
          <a:prstGeom prst="line">
            <a:avLst/>
          </a:prstGeom>
          <a:ln w="57150">
            <a:solidFill>
              <a:srgbClr val="0074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Down 20">
            <a:extLst>
              <a:ext uri="{FF2B5EF4-FFF2-40B4-BE49-F238E27FC236}">
                <a16:creationId xmlns:a16="http://schemas.microsoft.com/office/drawing/2014/main" id="{2872F3BE-CA33-4B2F-AC2F-6F2916372347}"/>
              </a:ext>
            </a:extLst>
          </p:cNvPr>
          <p:cNvSpPr/>
          <p:nvPr/>
        </p:nvSpPr>
        <p:spPr>
          <a:xfrm rot="1407249">
            <a:off x="6781681" y="856381"/>
            <a:ext cx="971550" cy="1695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7359875" y="274493"/>
            <a:ext cx="3529503" cy="1200329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The MSM approach has been to  create the code using: </a:t>
            </a:r>
            <a:br>
              <a:rPr lang="en-US" dirty="0"/>
            </a:br>
            <a:r>
              <a:rPr lang="en-US" dirty="0"/>
              <a:t>     2 Digit subject number +</a:t>
            </a:r>
          </a:p>
          <a:p>
            <a:r>
              <a:rPr lang="en-US" dirty="0"/>
              <a:t>     2 Digit objective count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72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1F8EF07-7E64-435A-8454-92D8428F7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8"/>
          </p:nvPr>
        </p:nvSpPr>
        <p:spPr>
          <a:xfrm>
            <a:off x="1800226" y="419100"/>
            <a:ext cx="2562224" cy="1588127"/>
          </a:xfrm>
        </p:spPr>
        <p:txBody>
          <a:bodyPr/>
          <a:lstStyle/>
          <a:p>
            <a:r>
              <a:rPr lang="en-US"/>
              <a:t>Step 3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1"/>
          </p:nvPr>
        </p:nvSpPr>
        <p:spPr>
          <a:xfrm>
            <a:off x="-33303" y="2613849"/>
            <a:ext cx="6096000" cy="590931"/>
          </a:xfrm>
        </p:spPr>
        <p:txBody>
          <a:bodyPr/>
          <a:lstStyle/>
          <a:p>
            <a:r>
              <a:rPr lang="en-US"/>
              <a:t>RESULT FORMAT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1089529"/>
          </a:xfrm>
        </p:spPr>
        <p:txBody>
          <a:bodyPr/>
          <a:lstStyle/>
          <a:p>
            <a:r>
              <a:rPr lang="en-US"/>
              <a:t>Add the objectives to the result format for the subject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3BBE7-BF79-4B15-8561-FC5281A75B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304" y="7938"/>
            <a:ext cx="6062696" cy="6858000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6A7A6B1-CC35-45C3-B776-E0000ED51D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" y="3142290"/>
            <a:ext cx="6065903" cy="35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60765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6A7A6B1-CC35-45C3-B776-E0000ED51D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" y="3142290"/>
            <a:ext cx="6065903" cy="35252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4AFAE-8CBE-4A96-83D0-8C77E60E09D9}"/>
              </a:ext>
            </a:extLst>
          </p:cNvPr>
          <p:cNvCxnSpPr>
            <a:cxnSpLocks/>
          </p:cNvCxnSpPr>
          <p:nvPr/>
        </p:nvCxnSpPr>
        <p:spPr>
          <a:xfrm flipV="1">
            <a:off x="2185416" y="5330952"/>
            <a:ext cx="2660904" cy="274320"/>
          </a:xfrm>
          <a:prstGeom prst="line">
            <a:avLst/>
          </a:prstGeom>
          <a:ln w="57150">
            <a:solidFill>
              <a:srgbClr val="0074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855244-D18A-4F68-ABCF-BD38F82B94C9}"/>
              </a:ext>
            </a:extLst>
          </p:cNvPr>
          <p:cNvCxnSpPr>
            <a:cxnSpLocks/>
          </p:cNvCxnSpPr>
          <p:nvPr/>
        </p:nvCxnSpPr>
        <p:spPr>
          <a:xfrm flipV="1">
            <a:off x="2185416" y="911290"/>
            <a:ext cx="2588020" cy="4693982"/>
          </a:xfrm>
          <a:prstGeom prst="line">
            <a:avLst/>
          </a:prstGeom>
          <a:ln w="57150">
            <a:solidFill>
              <a:srgbClr val="0074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1F8EF07-7E64-435A-8454-92D8428F7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8"/>
          </p:nvPr>
        </p:nvSpPr>
        <p:spPr>
          <a:xfrm>
            <a:off x="1800226" y="419100"/>
            <a:ext cx="2562224" cy="1588127"/>
          </a:xfrm>
        </p:spPr>
        <p:txBody>
          <a:bodyPr/>
          <a:lstStyle/>
          <a:p>
            <a:r>
              <a:rPr lang="en-US"/>
              <a:t>Step 3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1"/>
          </p:nvPr>
        </p:nvSpPr>
        <p:spPr>
          <a:xfrm>
            <a:off x="-33303" y="2613849"/>
            <a:ext cx="6096000" cy="590931"/>
          </a:xfrm>
        </p:spPr>
        <p:txBody>
          <a:bodyPr/>
          <a:lstStyle/>
          <a:p>
            <a:r>
              <a:rPr lang="en-US" dirty="0"/>
              <a:t>RESULT FORMAT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1089529"/>
          </a:xfrm>
        </p:spPr>
        <p:txBody>
          <a:bodyPr/>
          <a:lstStyle/>
          <a:p>
            <a:r>
              <a:rPr lang="en-US"/>
              <a:t>Add the objectives to the result format for the subject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3BBE7-BF79-4B15-8561-FC5281A75B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304" y="7938"/>
            <a:ext cx="606269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46" y="884993"/>
            <a:ext cx="7326486" cy="451459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0800000">
            <a:off x="6405192" y="2638343"/>
            <a:ext cx="1760399" cy="642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8055865" y="2098927"/>
            <a:ext cx="3529503" cy="1477328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The MSM approach has been to not display the criteria on the report. This simplifies the report, the configuration steps and the calculations at the end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05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1F8EF07-7E64-435A-8454-92D8428F7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8"/>
          </p:nvPr>
        </p:nvSpPr>
        <p:spPr>
          <a:xfrm>
            <a:off x="1800226" y="419100"/>
            <a:ext cx="2562224" cy="1588127"/>
          </a:xfrm>
        </p:spPr>
        <p:txBody>
          <a:bodyPr/>
          <a:lstStyle/>
          <a:p>
            <a:r>
              <a:rPr lang="en-US"/>
              <a:t>Step 3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1"/>
          </p:nvPr>
        </p:nvSpPr>
        <p:spPr>
          <a:xfrm>
            <a:off x="-33303" y="2613849"/>
            <a:ext cx="6096000" cy="590931"/>
          </a:xfrm>
        </p:spPr>
        <p:txBody>
          <a:bodyPr/>
          <a:lstStyle/>
          <a:p>
            <a:r>
              <a:rPr lang="en-US"/>
              <a:t>RESULT FORMAT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1089529"/>
          </a:xfrm>
        </p:spPr>
        <p:txBody>
          <a:bodyPr/>
          <a:lstStyle/>
          <a:p>
            <a:r>
              <a:rPr lang="en-US"/>
              <a:t>Add the objectives to the result format for the subject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3BBE7-BF79-4B15-8561-FC5281A75B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304" y="7938"/>
            <a:ext cx="6062696" cy="6858000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6A7A6B1-CC35-45C3-B776-E0000ED51D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" y="3142290"/>
            <a:ext cx="6065903" cy="35252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855244-D18A-4F68-ABCF-BD38F82B94C9}"/>
              </a:ext>
            </a:extLst>
          </p:cNvPr>
          <p:cNvCxnSpPr>
            <a:cxnSpLocks/>
          </p:cNvCxnSpPr>
          <p:nvPr/>
        </p:nvCxnSpPr>
        <p:spPr>
          <a:xfrm flipV="1">
            <a:off x="1581912" y="1024128"/>
            <a:ext cx="3191524" cy="5230368"/>
          </a:xfrm>
          <a:prstGeom prst="line">
            <a:avLst/>
          </a:prstGeom>
          <a:ln w="57150">
            <a:solidFill>
              <a:srgbClr val="0074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4AFAE-8CBE-4A96-83D0-8C77E60E09D9}"/>
              </a:ext>
            </a:extLst>
          </p:cNvPr>
          <p:cNvCxnSpPr>
            <a:cxnSpLocks/>
          </p:cNvCxnSpPr>
          <p:nvPr/>
        </p:nvCxnSpPr>
        <p:spPr>
          <a:xfrm flipV="1">
            <a:off x="1581912" y="5399588"/>
            <a:ext cx="3191524" cy="854908"/>
          </a:xfrm>
          <a:prstGeom prst="line">
            <a:avLst/>
          </a:prstGeom>
          <a:ln w="57150">
            <a:solidFill>
              <a:srgbClr val="0074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340" y="944027"/>
            <a:ext cx="7326486" cy="4504865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0800000">
            <a:off x="6469668" y="2613848"/>
            <a:ext cx="1531331" cy="642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7543801" y="2473196"/>
            <a:ext cx="3529503" cy="923330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The Provisional Result is the only objective we do display on the reports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39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696726" y="6484937"/>
            <a:ext cx="5333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134074" y="1308370"/>
            <a:ext cx="6096000" cy="590931"/>
          </a:xfrm>
        </p:spPr>
        <p:txBody>
          <a:bodyPr/>
          <a:lstStyle/>
          <a:p>
            <a:r>
              <a:rPr lang="en-US"/>
              <a:t>RESULT PERIOD DEFINITION 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8"/>
          </p:nvPr>
        </p:nvSpPr>
        <p:spPr>
          <a:xfrm>
            <a:off x="7461114" y="419100"/>
            <a:ext cx="2821021" cy="1588127"/>
          </a:xfrm>
        </p:spPr>
        <p:txBody>
          <a:bodyPr/>
          <a:lstStyle/>
          <a:p>
            <a:r>
              <a:rPr lang="en-US"/>
              <a:t>Step 4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094443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3E30B-2090-489B-AEC8-8DBB31A7C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1"/>
          <a:stretch/>
        </p:blipFill>
        <p:spPr>
          <a:xfrm>
            <a:off x="-126460" y="-142268"/>
            <a:ext cx="6222460" cy="7000268"/>
          </a:xfrm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"/>
          <a:stretch/>
        </p:blipFill>
        <p:spPr>
          <a:xfrm>
            <a:off x="6793207" y="1899301"/>
            <a:ext cx="4777734" cy="4842835"/>
          </a:xfrm>
        </p:spPr>
      </p:pic>
    </p:spTree>
    <p:extLst>
      <p:ext uri="{BB962C8B-B14F-4D97-AF65-F5344CB8AC3E}">
        <p14:creationId xmlns:p14="http://schemas.microsoft.com/office/powerpoint/2010/main" val="37899907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696726" y="6484937"/>
            <a:ext cx="5333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134074" y="1308370"/>
            <a:ext cx="6096000" cy="590931"/>
          </a:xfrm>
        </p:spPr>
        <p:txBody>
          <a:bodyPr/>
          <a:lstStyle/>
          <a:p>
            <a:r>
              <a:rPr lang="en-US"/>
              <a:t>RESULT PERIOD DEFINITION 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8"/>
          </p:nvPr>
        </p:nvSpPr>
        <p:spPr>
          <a:xfrm>
            <a:off x="7461114" y="419100"/>
            <a:ext cx="2821021" cy="1588127"/>
          </a:xfrm>
        </p:spPr>
        <p:txBody>
          <a:bodyPr/>
          <a:lstStyle/>
          <a:p>
            <a:r>
              <a:rPr lang="en-US"/>
              <a:t>Step 4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094443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3E30B-2090-489B-AEC8-8DBB31A7C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1"/>
          <a:stretch/>
        </p:blipFill>
        <p:spPr>
          <a:xfrm>
            <a:off x="-126460" y="-142268"/>
            <a:ext cx="6222460" cy="7000268"/>
          </a:xfrm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"/>
          <a:stretch/>
        </p:blipFill>
        <p:spPr>
          <a:xfrm>
            <a:off x="6793207" y="1899301"/>
            <a:ext cx="4777734" cy="484283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937" y="2149495"/>
            <a:ext cx="6538378" cy="3716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9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696726" y="6484937"/>
            <a:ext cx="5333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8480594" y="1308370"/>
            <a:ext cx="3749479" cy="1089529"/>
          </a:xfrm>
        </p:spPr>
        <p:txBody>
          <a:bodyPr/>
          <a:lstStyle/>
          <a:p>
            <a:r>
              <a:rPr lang="en-US"/>
              <a:t>ACTIVITY CREATION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8"/>
          </p:nvPr>
        </p:nvSpPr>
        <p:spPr>
          <a:xfrm>
            <a:off x="8944822" y="301125"/>
            <a:ext cx="2821021" cy="840230"/>
          </a:xfrm>
        </p:spPr>
        <p:txBody>
          <a:bodyPr/>
          <a:lstStyle/>
          <a:p>
            <a:r>
              <a:rPr lang="en-US"/>
              <a:t>Step 5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094443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85" y="-82580"/>
            <a:ext cx="8555880" cy="6838546"/>
          </a:xfrm>
        </p:spPr>
      </p:pic>
      <p:sp>
        <p:nvSpPr>
          <p:cNvPr id="9" name="Right Arrow 8"/>
          <p:cNvSpPr/>
          <p:nvPr/>
        </p:nvSpPr>
        <p:spPr>
          <a:xfrm rot="10800000">
            <a:off x="3305907" y="1899301"/>
            <a:ext cx="1567543" cy="1068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 rot="12528975">
            <a:off x="5395965" y="4933740"/>
            <a:ext cx="2079795" cy="994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A63561-1B00-4700-97A7-6C31FDEDC5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255" y="4114763"/>
            <a:ext cx="2400154" cy="22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42588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3780254"/>
            <a:ext cx="11887200" cy="590931"/>
          </a:xfrm>
        </p:spPr>
        <p:txBody>
          <a:bodyPr/>
          <a:lstStyle/>
          <a:p>
            <a:r>
              <a:rPr lang="en-US" b="1"/>
              <a:t>Teacher result entry and total calculation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257300" y="64450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CC153-2702-4D5E-A493-73FEC576A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5562" y="5276808"/>
            <a:ext cx="8097838" cy="369332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7166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93" y="111466"/>
            <a:ext cx="1195736" cy="93745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1304" y="2519385"/>
            <a:ext cx="11658600" cy="3083921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Timely,</a:t>
            </a:r>
          </a:p>
          <a:p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Accurate,</a:t>
            </a:r>
          </a:p>
          <a:p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Informative &amp;</a:t>
            </a:r>
          </a:p>
          <a:p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Understandable</a:t>
            </a:r>
          </a:p>
          <a:p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Reports for the new QCE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2441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/>
          <p:cNvSpPr>
            <a:spLocks noChangeAspect="1"/>
          </p:cNvSpPr>
          <p:nvPr/>
        </p:nvSpPr>
        <p:spPr>
          <a:xfrm>
            <a:off x="232519" y="-2693505"/>
            <a:ext cx="4728754" cy="4728754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944881" y="2662267"/>
            <a:ext cx="4332514" cy="480131"/>
          </a:xfrm>
        </p:spPr>
        <p:txBody>
          <a:bodyPr/>
          <a:lstStyle/>
          <a:p>
            <a:r>
              <a:rPr lang="en-US"/>
              <a:t>Teachers mark the activities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</p:spPr>
        <p:txBody>
          <a:bodyPr/>
          <a:lstStyle/>
          <a:p>
            <a:r>
              <a:rPr lang="en-US" b="1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</a:rPr>
              <a:t>READY TO MARK</a:t>
            </a: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7E989-D798-4C62-8E93-3D2D613C2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184" y="3840922"/>
            <a:ext cx="2662519" cy="24997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815" y="6340651"/>
            <a:ext cx="4654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TK _ LMS-&gt;LMS Assessment _ Select Activity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998" y="502063"/>
            <a:ext cx="6730385" cy="478642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8884644">
            <a:off x="9733098" y="4893674"/>
            <a:ext cx="1647023" cy="757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9411880" y="5883936"/>
            <a:ext cx="1144729" cy="480131"/>
          </a:xfrm>
        </p:spPr>
        <p:txBody>
          <a:bodyPr/>
          <a:lstStyle/>
          <a:p>
            <a:r>
              <a:rPr lang="en-US"/>
              <a:t>Assess</a:t>
            </a:r>
          </a:p>
        </p:txBody>
      </p:sp>
    </p:spTree>
    <p:extLst>
      <p:ext uri="{BB962C8B-B14F-4D97-AF65-F5344CB8AC3E}">
        <p14:creationId xmlns:p14="http://schemas.microsoft.com/office/powerpoint/2010/main" val="19585787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6 1.11111E-6 L 1.45833E-6 1.1111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6 1.11111E-6 L 1.45833E-6 1.11111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4" grpId="1" build="p"/>
      <p:bldP spid="32" grpId="0"/>
      <p:bldP spid="17" grpId="0" build="p"/>
      <p:bldP spid="17" grpI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29" y="52244"/>
            <a:ext cx="9541820" cy="6615255"/>
          </a:xfrm>
          <a:prstGeom prst="rect">
            <a:avLst/>
          </a:prstGeom>
        </p:spPr>
      </p:pic>
      <p:sp>
        <p:nvSpPr>
          <p:cNvPr id="65" name="Freeform: Shape 64"/>
          <p:cNvSpPr>
            <a:spLocks noChangeAspect="1"/>
          </p:cNvSpPr>
          <p:nvPr/>
        </p:nvSpPr>
        <p:spPr>
          <a:xfrm>
            <a:off x="232519" y="-2693505"/>
            <a:ext cx="4728754" cy="4728754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1357295"/>
          </a:xfrm>
        </p:spPr>
        <p:txBody>
          <a:bodyPr/>
          <a:lstStyle/>
          <a:p>
            <a:r>
              <a:rPr lang="en-US" b="1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</a:rPr>
              <a:t>READY TO ENTER MARKS</a:t>
            </a: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7E989-D798-4C62-8E93-3D2D613C2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 rot="2707908">
            <a:off x="2650887" y="2009275"/>
            <a:ext cx="2016099" cy="7575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0468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29" y="52244"/>
            <a:ext cx="9541820" cy="661525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4387447">
            <a:off x="2407162" y="2480693"/>
            <a:ext cx="2016099" cy="7575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5" name="Freeform: Shape 64"/>
          <p:cNvSpPr>
            <a:spLocks noChangeAspect="1"/>
          </p:cNvSpPr>
          <p:nvPr/>
        </p:nvSpPr>
        <p:spPr>
          <a:xfrm>
            <a:off x="232519" y="-2693505"/>
            <a:ext cx="4728754" cy="4728754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</p:spPr>
        <p:txBody>
          <a:bodyPr/>
          <a:lstStyle/>
          <a:p>
            <a:r>
              <a:rPr lang="en-US" b="1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</a:rPr>
              <a:t>READY CALCULATE</a:t>
            </a: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7E989-D798-4C62-8E93-3D2D613C2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732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/>
              <a:t>Alternative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Enter results via the Assessment Grid 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9D0E24-0C8F-49B6-AF18-626230D52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55" y="1842866"/>
            <a:ext cx="9059539" cy="3172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ight Arrow 8">
            <a:extLst>
              <a:ext uri="{FF2B5EF4-FFF2-40B4-BE49-F238E27FC236}">
                <a16:creationId xmlns:a16="http://schemas.microsoft.com/office/drawing/2014/main" id="{E23F1C3D-293A-4935-9624-F1898042E013}"/>
              </a:ext>
            </a:extLst>
          </p:cNvPr>
          <p:cNvSpPr/>
          <p:nvPr/>
        </p:nvSpPr>
        <p:spPr>
          <a:xfrm rot="845668">
            <a:off x="6934193" y="2681182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2361122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01317-07C3-4EE2-B18A-3279222EB1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9" y="1387573"/>
            <a:ext cx="11525250" cy="547042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/>
              <a:t>Alternative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Enter results via the Assessment Grid 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2995" y="3383279"/>
            <a:ext cx="11660405" cy="1052533"/>
          </a:xfrm>
        </p:spPr>
        <p:txBody>
          <a:bodyPr/>
          <a:lstStyle/>
          <a:p>
            <a:r>
              <a:rPr lang="en-US" sz="3600" dirty="0"/>
              <a:t>CALC RULES | </a:t>
            </a:r>
            <a:r>
              <a:rPr lang="en-US" sz="3600" dirty="0">
                <a:solidFill>
                  <a:schemeClr val="accent1"/>
                </a:solidFill>
              </a:rPr>
              <a:t>A calculation rule needs to be applied for the calculate button to work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37250" y="555136"/>
            <a:ext cx="3191900" cy="1089529"/>
          </a:xfrm>
        </p:spPr>
        <p:txBody>
          <a:bodyPr/>
          <a:lstStyle/>
          <a:p>
            <a:r>
              <a:rPr lang="en-US" sz="7200" dirty="0"/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194061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23850" y="245187"/>
            <a:ext cx="2463599" cy="535531"/>
          </a:xfrm>
        </p:spPr>
        <p:txBody>
          <a:bodyPr/>
          <a:lstStyle/>
          <a:p>
            <a:r>
              <a:rPr lang="en-US"/>
              <a:t>ISSUE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What the user experiences … 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E39D83-501F-453E-8A2A-4BA47A58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883302"/>
            <a:ext cx="11831701" cy="2743583"/>
          </a:xfrm>
          <a:prstGeom prst="rect">
            <a:avLst/>
          </a:prstGeom>
        </p:spPr>
      </p:pic>
      <p:sp>
        <p:nvSpPr>
          <p:cNvPr id="19" name="Right Arrow 8">
            <a:extLst>
              <a:ext uri="{FF2B5EF4-FFF2-40B4-BE49-F238E27FC236}">
                <a16:creationId xmlns:a16="http://schemas.microsoft.com/office/drawing/2014/main" id="{E23F1C3D-293A-4935-9624-F1898042E013}"/>
              </a:ext>
            </a:extLst>
          </p:cNvPr>
          <p:cNvSpPr/>
          <p:nvPr/>
        </p:nvSpPr>
        <p:spPr>
          <a:xfrm rot="14672339">
            <a:off x="3713102" y="4037904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34FA40D-0847-4231-B353-59910261F35A}"/>
              </a:ext>
            </a:extLst>
          </p:cNvPr>
          <p:cNvSpPr txBox="1">
            <a:spLocks/>
          </p:cNvSpPr>
          <p:nvPr/>
        </p:nvSpPr>
        <p:spPr>
          <a:xfrm>
            <a:off x="3561701" y="5121590"/>
            <a:ext cx="2540722" cy="10895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/>
              <a:t>Calculate button is “light” and can’t be pressed.</a:t>
            </a:r>
          </a:p>
        </p:txBody>
      </p:sp>
    </p:spTree>
    <p:extLst>
      <p:ext uri="{BB962C8B-B14F-4D97-AF65-F5344CB8AC3E}">
        <p14:creationId xmlns:p14="http://schemas.microsoft.com/office/powerpoint/2010/main" val="2968849310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23850" y="142101"/>
            <a:ext cx="2463599" cy="978729"/>
          </a:xfrm>
        </p:spPr>
        <p:txBody>
          <a:bodyPr/>
          <a:lstStyle/>
          <a:p>
            <a:r>
              <a:rPr lang="en-US"/>
              <a:t>ISSUE Solution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 dirty="0"/>
              <a:t>Select the “Activity Total Score </a:t>
            </a:r>
            <a:r>
              <a:rPr lang="en-US" dirty="0" err="1"/>
              <a:t>Calc</a:t>
            </a:r>
            <a:r>
              <a:rPr lang="en-US" dirty="0"/>
              <a:t> Rule”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586E2-4AF1-40D7-BB23-5DA821B55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352" y="1395128"/>
            <a:ext cx="8594967" cy="4729447"/>
          </a:xfrm>
          <a:prstGeom prst="rect">
            <a:avLst/>
          </a:prstGeom>
        </p:spPr>
      </p:pic>
      <p:sp>
        <p:nvSpPr>
          <p:cNvPr id="19" name="Right Arrow 8">
            <a:extLst>
              <a:ext uri="{FF2B5EF4-FFF2-40B4-BE49-F238E27FC236}">
                <a16:creationId xmlns:a16="http://schemas.microsoft.com/office/drawing/2014/main" id="{E23F1C3D-293A-4935-9624-F1898042E013}"/>
              </a:ext>
            </a:extLst>
          </p:cNvPr>
          <p:cNvSpPr/>
          <p:nvPr/>
        </p:nvSpPr>
        <p:spPr>
          <a:xfrm rot="845668">
            <a:off x="7227826" y="5138631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23850" y="142101"/>
            <a:ext cx="2463599" cy="978729"/>
          </a:xfrm>
        </p:spPr>
        <p:txBody>
          <a:bodyPr/>
          <a:lstStyle/>
          <a:p>
            <a:r>
              <a:rPr lang="en-US"/>
              <a:t>ISSUE Solution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 dirty="0"/>
              <a:t>Select the “Activity Total Score </a:t>
            </a:r>
            <a:r>
              <a:rPr lang="en-US" dirty="0" err="1"/>
              <a:t>Calc</a:t>
            </a:r>
            <a:r>
              <a:rPr lang="en-US" dirty="0"/>
              <a:t> Rule”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BE829-1D21-455E-AC3F-9ED3092F3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68" y="1390365"/>
            <a:ext cx="7078063" cy="4077269"/>
          </a:xfrm>
          <a:prstGeom prst="rect">
            <a:avLst/>
          </a:prstGeom>
        </p:spPr>
      </p:pic>
      <p:sp>
        <p:nvSpPr>
          <p:cNvPr id="19" name="Right Arrow 8">
            <a:extLst>
              <a:ext uri="{FF2B5EF4-FFF2-40B4-BE49-F238E27FC236}">
                <a16:creationId xmlns:a16="http://schemas.microsoft.com/office/drawing/2014/main" id="{E23F1C3D-293A-4935-9624-F1898042E013}"/>
              </a:ext>
            </a:extLst>
          </p:cNvPr>
          <p:cNvSpPr/>
          <p:nvPr/>
        </p:nvSpPr>
        <p:spPr>
          <a:xfrm rot="845668">
            <a:off x="1343022" y="2204931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ight Arrow 8">
            <a:extLst>
              <a:ext uri="{FF2B5EF4-FFF2-40B4-BE49-F238E27FC236}">
                <a16:creationId xmlns:a16="http://schemas.microsoft.com/office/drawing/2014/main" id="{343A90C0-AA77-4682-903A-85B565185F6F}"/>
              </a:ext>
            </a:extLst>
          </p:cNvPr>
          <p:cNvSpPr/>
          <p:nvPr/>
        </p:nvSpPr>
        <p:spPr>
          <a:xfrm rot="845668">
            <a:off x="1227782" y="4300431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3210874-FED1-48C9-B678-EA683016D941}"/>
              </a:ext>
            </a:extLst>
          </p:cNvPr>
          <p:cNvSpPr txBox="1">
            <a:spLocks/>
          </p:cNvSpPr>
          <p:nvPr/>
        </p:nvSpPr>
        <p:spPr>
          <a:xfrm>
            <a:off x="8020050" y="6103790"/>
            <a:ext cx="3571876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1"/>
              <a:t>Approx. 30x4 times for us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A77DC58-D023-434E-B1A2-B9317DE3AEA9}"/>
              </a:ext>
            </a:extLst>
          </p:cNvPr>
          <p:cNvSpPr txBox="1">
            <a:spLocks/>
          </p:cNvSpPr>
          <p:nvPr/>
        </p:nvSpPr>
        <p:spPr>
          <a:xfrm>
            <a:off x="404487" y="5870515"/>
            <a:ext cx="7192024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/>
              <a:t>Note: This needs to be repeated for every assessment item for every subject (every class?)</a:t>
            </a:r>
          </a:p>
        </p:txBody>
      </p:sp>
    </p:spTree>
    <p:extLst>
      <p:ext uri="{BB962C8B-B14F-4D97-AF65-F5344CB8AC3E}">
        <p14:creationId xmlns:p14="http://schemas.microsoft.com/office/powerpoint/2010/main" val="6152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WEBBOOK | </a:t>
            </a:r>
            <a:r>
              <a:rPr lang="en-US" sz="3600">
                <a:solidFill>
                  <a:schemeClr val="accent1"/>
                </a:solidFill>
              </a:rPr>
              <a:t>No calculate buttons in webbook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37250" y="555136"/>
            <a:ext cx="3191900" cy="1089529"/>
          </a:xfrm>
        </p:spPr>
        <p:txBody>
          <a:bodyPr/>
          <a:lstStyle/>
          <a:p>
            <a:r>
              <a:rPr lang="en-US" sz="7200"/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342158010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0199">
            <a:off x="6622141" y="316679"/>
            <a:ext cx="5140319" cy="66148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30" y="1339714"/>
            <a:ext cx="7124292" cy="4701590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37" y="128789"/>
            <a:ext cx="936826" cy="9368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05933" y="6297115"/>
            <a:ext cx="2829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A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Progressive Reporting</a:t>
            </a:r>
          </a:p>
        </p:txBody>
      </p:sp>
    </p:spTree>
    <p:extLst>
      <p:ext uri="{BB962C8B-B14F-4D97-AF65-F5344CB8AC3E}">
        <p14:creationId xmlns:p14="http://schemas.microsoft.com/office/powerpoint/2010/main" val="2541284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/>
              <a:t>ISSUE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No calculate totals button in webbook for activity total scores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640FFE-66CD-4C1A-85CE-B4E5B78A17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5" y="1627780"/>
            <a:ext cx="10229850" cy="455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978729"/>
          </a:xfrm>
        </p:spPr>
        <p:txBody>
          <a:bodyPr/>
          <a:lstStyle/>
          <a:p>
            <a:r>
              <a:rPr lang="en-US"/>
              <a:t>ISSUE </a:t>
            </a:r>
            <a:br>
              <a:rPr lang="en-US"/>
            </a:br>
            <a:r>
              <a:rPr lang="en-US"/>
              <a:t>Solution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No calculate totals button in webbook for activity total scores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AC9F1A2-103F-4BC8-846F-3CEA14E6AD83}"/>
              </a:ext>
            </a:extLst>
          </p:cNvPr>
          <p:cNvSpPr txBox="1">
            <a:spLocks/>
          </p:cNvSpPr>
          <p:nvPr/>
        </p:nvSpPr>
        <p:spPr>
          <a:xfrm>
            <a:off x="2652387" y="2471675"/>
            <a:ext cx="7192024" cy="26756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/>
              <a:t>We removed the webbook license from teachers so that they have to use LMS-LMS Assessment during the Unit </a:t>
            </a:r>
          </a:p>
          <a:p>
            <a:pPr algn="ctr"/>
            <a:endParaRPr lang="en-US" b="0"/>
          </a:p>
          <a:p>
            <a:pPr algn="ctr"/>
            <a:r>
              <a:rPr lang="en-US" b="0"/>
              <a:t>And then reenable the license for access to calculate the Provisional result at the end of the period.</a:t>
            </a:r>
          </a:p>
        </p:txBody>
      </p:sp>
    </p:spTree>
    <p:extLst>
      <p:ext uri="{BB962C8B-B14F-4D97-AF65-F5344CB8AC3E}">
        <p14:creationId xmlns:p14="http://schemas.microsoft.com/office/powerpoint/2010/main" val="19487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2995" y="3383280"/>
            <a:ext cx="11660405" cy="1402729"/>
          </a:xfrm>
        </p:spPr>
        <p:txBody>
          <a:bodyPr/>
          <a:lstStyle/>
          <a:p>
            <a:r>
              <a:rPr lang="en-US" sz="3600"/>
              <a:t>CALCULATE | </a:t>
            </a:r>
            <a:r>
              <a:rPr lang="en-US" sz="3600">
                <a:solidFill>
                  <a:schemeClr val="accent1"/>
                </a:solidFill>
              </a:rPr>
              <a:t>Using the button is need to calculate the TOTAL (out of value) as well as the actual sum of values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37250" y="555136"/>
            <a:ext cx="3191900" cy="1089529"/>
          </a:xfrm>
        </p:spPr>
        <p:txBody>
          <a:bodyPr/>
          <a:lstStyle/>
          <a:p>
            <a:r>
              <a:rPr lang="en-US" sz="7200"/>
              <a:t>ISSUES</a:t>
            </a: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F7A2A09F-271E-4F49-AE3C-0E2D994E93EB}"/>
              </a:ext>
            </a:extLst>
          </p:cNvPr>
          <p:cNvSpPr txBox="1">
            <a:spLocks/>
          </p:cNvSpPr>
          <p:nvPr/>
        </p:nvSpPr>
        <p:spPr>
          <a:xfrm>
            <a:off x="455395" y="4621530"/>
            <a:ext cx="11660405" cy="1402729"/>
          </a:xfrm>
          <a:prstGeom prst="rect">
            <a:avLst/>
          </a:prstGeom>
        </p:spPr>
        <p:txBody>
          <a:bodyPr vert="horz" wrap="square" lIns="457200" tIns="45720" rIns="45720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AU" sz="3600"/>
              <a:t>[Don’t add up totals by hand]</a:t>
            </a:r>
            <a:endParaRPr lang="en-AU" sz="3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57819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/>
              <a:t>ISSUE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Total added up by hand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9D554-1E51-4783-8D13-C893815581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0718"/>
            <a:ext cx="12192000" cy="4289063"/>
          </a:xfrm>
          <a:prstGeom prst="rect">
            <a:avLst/>
          </a:prstGeom>
        </p:spPr>
      </p:pic>
      <p:sp>
        <p:nvSpPr>
          <p:cNvPr id="7" name="Right Arrow 8">
            <a:extLst>
              <a:ext uri="{FF2B5EF4-FFF2-40B4-BE49-F238E27FC236}">
                <a16:creationId xmlns:a16="http://schemas.microsoft.com/office/drawing/2014/main" id="{2812B3B3-D022-49CA-8BC9-4B82237A836D}"/>
              </a:ext>
            </a:extLst>
          </p:cNvPr>
          <p:cNvSpPr/>
          <p:nvPr/>
        </p:nvSpPr>
        <p:spPr>
          <a:xfrm rot="8889835">
            <a:off x="6305547" y="3852757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728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978729"/>
          </a:xfrm>
        </p:spPr>
        <p:txBody>
          <a:bodyPr/>
          <a:lstStyle/>
          <a:p>
            <a:r>
              <a:rPr lang="en-US"/>
              <a:t>ISSUE </a:t>
            </a:r>
            <a:br>
              <a:rPr lang="en-US"/>
            </a:br>
            <a:r>
              <a:rPr lang="en-US"/>
              <a:t>Solution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Total added up by hand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AC9F1A2-103F-4BC8-846F-3CEA14E6AD83}"/>
              </a:ext>
            </a:extLst>
          </p:cNvPr>
          <p:cNvSpPr txBox="1">
            <a:spLocks/>
          </p:cNvSpPr>
          <p:nvPr/>
        </p:nvSpPr>
        <p:spPr>
          <a:xfrm>
            <a:off x="2652387" y="2471675"/>
            <a:ext cx="7192024" cy="20108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Ensure calculation rules are enabled so that the “Calculate” button works and the temptation to add up by hand is removed.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Train staff to always use the “Calculate” button</a:t>
            </a:r>
          </a:p>
        </p:txBody>
      </p:sp>
    </p:spTree>
    <p:extLst>
      <p:ext uri="{BB962C8B-B14F-4D97-AF65-F5344CB8AC3E}">
        <p14:creationId xmlns:p14="http://schemas.microsoft.com/office/powerpoint/2010/main" val="4209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3780254"/>
            <a:ext cx="11887200" cy="590931"/>
          </a:xfrm>
        </p:spPr>
        <p:txBody>
          <a:bodyPr/>
          <a:lstStyle/>
          <a:p>
            <a:r>
              <a:rPr lang="en-US" b="1"/>
              <a:t>End of Unit processing and Webbook calculation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257300" y="64450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CC153-2702-4D5E-A493-73FEC576A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5562" y="5276808"/>
            <a:ext cx="8097838" cy="369332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846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666955" y="283215"/>
            <a:ext cx="2858090" cy="1328569"/>
          </a:xfrm>
        </p:spPr>
        <p:txBody>
          <a:bodyPr/>
          <a:lstStyle/>
          <a:p>
            <a:r>
              <a:rPr lang="en-US" sz="4000"/>
              <a:t>Provisional</a:t>
            </a:r>
          </a:p>
          <a:p>
            <a:r>
              <a:rPr lang="en-US" sz="4000"/>
              <a:t>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3D16E-0242-4287-9A8D-E2B808EBB3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75" y="2363740"/>
            <a:ext cx="10229850" cy="4211045"/>
          </a:xfrm>
          <a:prstGeom prst="rect">
            <a:avLst/>
          </a:prstGeom>
        </p:spPr>
      </p:pic>
      <p:sp>
        <p:nvSpPr>
          <p:cNvPr id="8" name="Right Arrow 8">
            <a:extLst>
              <a:ext uri="{FF2B5EF4-FFF2-40B4-BE49-F238E27FC236}">
                <a16:creationId xmlns:a16="http://schemas.microsoft.com/office/drawing/2014/main" id="{18624DE1-DEB7-44C5-8331-21F2ED1CD672}"/>
              </a:ext>
            </a:extLst>
          </p:cNvPr>
          <p:cNvSpPr/>
          <p:nvPr/>
        </p:nvSpPr>
        <p:spPr>
          <a:xfrm rot="7599135">
            <a:off x="8353422" y="2690707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858C812-5435-40C8-90D7-E5D3AFAF0579}"/>
              </a:ext>
            </a:extLst>
          </p:cNvPr>
          <p:cNvSpPr txBox="1">
            <a:spLocks/>
          </p:cNvSpPr>
          <p:nvPr/>
        </p:nvSpPr>
        <p:spPr>
          <a:xfrm>
            <a:off x="913811" y="283214"/>
            <a:ext cx="2858090" cy="17741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At the end of the unit teachers use the “Calculate” to calculate the provisional result</a:t>
            </a:r>
          </a:p>
        </p:txBody>
      </p:sp>
    </p:spTree>
    <p:extLst>
      <p:ext uri="{BB962C8B-B14F-4D97-AF65-F5344CB8AC3E}">
        <p14:creationId xmlns:p14="http://schemas.microsoft.com/office/powerpoint/2010/main" val="32606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01999"/>
            <a:ext cx="2463599" cy="978729"/>
          </a:xfrm>
        </p:spPr>
        <p:txBody>
          <a:bodyPr/>
          <a:lstStyle/>
          <a:p>
            <a:r>
              <a:rPr lang="en-US"/>
              <a:t>Calc</a:t>
            </a:r>
            <a:br>
              <a:rPr lang="en-US"/>
            </a:br>
            <a:r>
              <a:rPr lang="en-US"/>
              <a:t>Rule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885371"/>
          </a:xfrm>
        </p:spPr>
        <p:txBody>
          <a:bodyPr/>
          <a:lstStyle/>
          <a:p>
            <a:r>
              <a:rPr lang="en-US"/>
              <a:t>Select the correct calculation rule based on the total</a:t>
            </a:r>
          </a:p>
          <a:p>
            <a:r>
              <a:rPr lang="en-US"/>
              <a:t>of the assessment tasks to date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E9E9C-30A2-440B-8C54-6CAD60A621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819274"/>
            <a:ext cx="10108667" cy="4152901"/>
          </a:xfrm>
          <a:prstGeom prst="rect">
            <a:avLst/>
          </a:prstGeom>
        </p:spPr>
      </p:pic>
      <p:sp>
        <p:nvSpPr>
          <p:cNvPr id="8" name="Right Arrow 8">
            <a:extLst>
              <a:ext uri="{FF2B5EF4-FFF2-40B4-BE49-F238E27FC236}">
                <a16:creationId xmlns:a16="http://schemas.microsoft.com/office/drawing/2014/main" id="{E9A891E0-9BDB-4EBB-B228-65ECDD78B885}"/>
              </a:ext>
            </a:extLst>
          </p:cNvPr>
          <p:cNvSpPr/>
          <p:nvPr/>
        </p:nvSpPr>
        <p:spPr>
          <a:xfrm rot="7599135">
            <a:off x="7134221" y="2858097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108667D-C6C4-4391-8E60-5CA8DA33A09B}"/>
              </a:ext>
            </a:extLst>
          </p:cNvPr>
          <p:cNvSpPr/>
          <p:nvPr/>
        </p:nvSpPr>
        <p:spPr>
          <a:xfrm>
            <a:off x="2657471" y="4905972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110CF1-787B-470B-A9EF-F1C2242DB344}"/>
              </a:ext>
            </a:extLst>
          </p:cNvPr>
          <p:cNvSpPr/>
          <p:nvPr/>
        </p:nvSpPr>
        <p:spPr>
          <a:xfrm>
            <a:off x="1039720" y="4964297"/>
            <a:ext cx="1617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Use Method 3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163981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01999"/>
            <a:ext cx="2463599" cy="978729"/>
          </a:xfrm>
        </p:spPr>
        <p:txBody>
          <a:bodyPr/>
          <a:lstStyle/>
          <a:p>
            <a:r>
              <a:rPr lang="en-US"/>
              <a:t>Calc</a:t>
            </a:r>
            <a:br>
              <a:rPr lang="en-US"/>
            </a:br>
            <a:r>
              <a:rPr lang="en-US"/>
              <a:t>Rule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Cut offs and unit totals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A8786-8DD9-4B18-A33A-A0125CF80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599" y="1885315"/>
            <a:ext cx="9440592" cy="4553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4DE602-D9AD-464F-8CA5-8A21C0EEE0B4}"/>
              </a:ext>
            </a:extLst>
          </p:cNvPr>
          <p:cNvSpPr/>
          <p:nvPr/>
        </p:nvSpPr>
        <p:spPr>
          <a:xfrm>
            <a:off x="2879003" y="857562"/>
            <a:ext cx="8867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Our approach for 2019 and 2020 has been to have standard cutoffs across all subjects</a:t>
            </a:r>
          </a:p>
          <a:p>
            <a:r>
              <a:rPr lang="en-US"/>
              <a:t>but different totals depending on the weighting of FAI1+FAI2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9786811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01999"/>
            <a:ext cx="2463599" cy="978729"/>
          </a:xfrm>
        </p:spPr>
        <p:txBody>
          <a:bodyPr/>
          <a:lstStyle/>
          <a:p>
            <a:r>
              <a:rPr lang="en-US"/>
              <a:t>Calc</a:t>
            </a:r>
            <a:br>
              <a:rPr lang="en-US"/>
            </a:br>
            <a:r>
              <a:rPr lang="en-US"/>
              <a:t>Rule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125" y="37407"/>
            <a:ext cx="5717460" cy="67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1663" y="3187860"/>
            <a:ext cx="11887200" cy="1588127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the new QCE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(Queensland Certificate of Education),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Terminology and school based assumptions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257300" y="64450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95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/>
              <a:t>ISSUE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25B80-519E-4DBE-8022-CDFF3BCAD9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34982"/>
            <a:ext cx="12192000" cy="2721486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0007F19-A93B-49DD-A358-0A8ECAACDC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“Final Results” are almost meaningless</a:t>
            </a:r>
          </a:p>
        </p:txBody>
      </p:sp>
      <p:sp>
        <p:nvSpPr>
          <p:cNvPr id="11" name="Right Arrow 8">
            <a:extLst>
              <a:ext uri="{FF2B5EF4-FFF2-40B4-BE49-F238E27FC236}">
                <a16:creationId xmlns:a16="http://schemas.microsoft.com/office/drawing/2014/main" id="{B02634D9-E6AA-4EF4-AFE1-E622D189B1D2}"/>
              </a:ext>
            </a:extLst>
          </p:cNvPr>
          <p:cNvSpPr/>
          <p:nvPr/>
        </p:nvSpPr>
        <p:spPr>
          <a:xfrm rot="7599135">
            <a:off x="8105772" y="2167914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8">
            <a:extLst>
              <a:ext uri="{FF2B5EF4-FFF2-40B4-BE49-F238E27FC236}">
                <a16:creationId xmlns:a16="http://schemas.microsoft.com/office/drawing/2014/main" id="{5F3DD36C-3F51-4D62-A10C-04D309704FC0}"/>
              </a:ext>
            </a:extLst>
          </p:cNvPr>
          <p:cNvSpPr/>
          <p:nvPr/>
        </p:nvSpPr>
        <p:spPr>
          <a:xfrm rot="7599135">
            <a:off x="8720505" y="1988536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8">
            <a:extLst>
              <a:ext uri="{FF2B5EF4-FFF2-40B4-BE49-F238E27FC236}">
                <a16:creationId xmlns:a16="http://schemas.microsoft.com/office/drawing/2014/main" id="{8178A18A-650C-46FD-993F-B93D374240C3}"/>
              </a:ext>
            </a:extLst>
          </p:cNvPr>
          <p:cNvSpPr/>
          <p:nvPr/>
        </p:nvSpPr>
        <p:spPr>
          <a:xfrm rot="7599135">
            <a:off x="6876307" y="1927035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ight Arrow 8">
            <a:extLst>
              <a:ext uri="{FF2B5EF4-FFF2-40B4-BE49-F238E27FC236}">
                <a16:creationId xmlns:a16="http://schemas.microsoft.com/office/drawing/2014/main" id="{DA515302-AC1B-4671-964F-D7995F0A0705}"/>
              </a:ext>
            </a:extLst>
          </p:cNvPr>
          <p:cNvSpPr/>
          <p:nvPr/>
        </p:nvSpPr>
        <p:spPr>
          <a:xfrm rot="7599135">
            <a:off x="7645716" y="1757053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5781684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978729"/>
          </a:xfrm>
        </p:spPr>
        <p:txBody>
          <a:bodyPr/>
          <a:lstStyle/>
          <a:p>
            <a:r>
              <a:rPr lang="en-US"/>
              <a:t>ISSUE</a:t>
            </a:r>
            <a:br>
              <a:rPr lang="en-US"/>
            </a:br>
            <a:r>
              <a:rPr lang="en-US"/>
              <a:t>Solution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0007F19-A93B-49DD-A358-0A8ECAACDC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/>
              <a:t>“Final Results” are almost meaningless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E6BA16-BD91-4D9A-A171-C647BE85D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66" y="2616578"/>
            <a:ext cx="5439534" cy="27435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706BEA-0983-495C-8B98-09005B43B1FE}"/>
              </a:ext>
            </a:extLst>
          </p:cNvPr>
          <p:cNvSpPr/>
          <p:nvPr/>
        </p:nvSpPr>
        <p:spPr>
          <a:xfrm>
            <a:off x="1720813" y="1815415"/>
            <a:ext cx="3671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Don’t apply a calculation rule</a:t>
            </a:r>
          </a:p>
          <a:p>
            <a:pPr algn="ctr"/>
            <a:r>
              <a:rPr lang="en-US"/>
              <a:t>And don’t calculate these columns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B43EB-EC97-4523-BE89-1E98AD1FA3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359" y="2568953"/>
            <a:ext cx="5090371" cy="3190308"/>
          </a:xfrm>
          <a:prstGeom prst="rect">
            <a:avLst/>
          </a:prstGeom>
        </p:spPr>
      </p:pic>
      <p:sp>
        <p:nvSpPr>
          <p:cNvPr id="7" name="Right Arrow 8">
            <a:extLst>
              <a:ext uri="{FF2B5EF4-FFF2-40B4-BE49-F238E27FC236}">
                <a16:creationId xmlns:a16="http://schemas.microsoft.com/office/drawing/2014/main" id="{8918BF39-7BD1-4529-B804-B35F6B5E5450}"/>
              </a:ext>
            </a:extLst>
          </p:cNvPr>
          <p:cNvSpPr/>
          <p:nvPr/>
        </p:nvSpPr>
        <p:spPr>
          <a:xfrm rot="7599135">
            <a:off x="8077197" y="3606189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3A64B7-BED5-4946-BB55-008F803D772E}"/>
              </a:ext>
            </a:extLst>
          </p:cNvPr>
          <p:cNvSpPr/>
          <p:nvPr/>
        </p:nvSpPr>
        <p:spPr>
          <a:xfrm>
            <a:off x="7214897" y="1815414"/>
            <a:ext cx="4360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Untick the “Include Final Results Column”</a:t>
            </a:r>
          </a:p>
          <a:p>
            <a:pPr algn="ctr"/>
            <a:r>
              <a:rPr lang="en-US" dirty="0"/>
              <a:t>so it doesn’t show</a:t>
            </a:r>
            <a:endParaRPr lang="en-AU" dirty="0"/>
          </a:p>
        </p:txBody>
      </p:sp>
      <p:sp>
        <p:nvSpPr>
          <p:cNvPr id="12" name="Right Arrow 8">
            <a:extLst>
              <a:ext uri="{FF2B5EF4-FFF2-40B4-BE49-F238E27FC236}">
                <a16:creationId xmlns:a16="http://schemas.microsoft.com/office/drawing/2014/main" id="{6771B7F9-F7FE-4203-934D-12C4F5145D00}"/>
              </a:ext>
            </a:extLst>
          </p:cNvPr>
          <p:cNvSpPr/>
          <p:nvPr/>
        </p:nvSpPr>
        <p:spPr>
          <a:xfrm rot="7599135">
            <a:off x="1895471" y="2927976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7343412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3780254"/>
            <a:ext cx="11887200" cy="590931"/>
          </a:xfrm>
        </p:spPr>
        <p:txBody>
          <a:bodyPr/>
          <a:lstStyle/>
          <a:p>
            <a:r>
              <a:rPr lang="en-US" b="1" dirty="0"/>
              <a:t>Generate </a:t>
            </a:r>
            <a:r>
              <a:rPr lang="en-US" b="1"/>
              <a:t>Student Reports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257300" y="64450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CC153-2702-4D5E-A493-73FEC576A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5562" y="5276808"/>
            <a:ext cx="8097838" cy="369332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707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41" y="1756826"/>
            <a:ext cx="9821646" cy="4953691"/>
          </a:xfrm>
          <a:prstGeom prst="rect">
            <a:avLst/>
          </a:prstGeom>
        </p:spPr>
      </p:pic>
      <p:sp>
        <p:nvSpPr>
          <p:cNvPr id="9" name="Freeform: Shape 64"/>
          <p:cNvSpPr>
            <a:spLocks noChangeAspect="1"/>
          </p:cNvSpPr>
          <p:nvPr/>
        </p:nvSpPr>
        <p:spPr>
          <a:xfrm>
            <a:off x="3731623" y="-2510625"/>
            <a:ext cx="4728754" cy="4728754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23751" y="283215"/>
            <a:ext cx="4544513" cy="1328569"/>
          </a:xfrm>
        </p:spPr>
        <p:txBody>
          <a:bodyPr/>
          <a:lstStyle/>
          <a:p>
            <a:r>
              <a:rPr lang="en-US" sz="4000" dirty="0"/>
              <a:t>Generate Student </a:t>
            </a:r>
          </a:p>
          <a:p>
            <a:r>
              <a:rPr lang="en-US" sz="4000" dirty="0"/>
              <a:t>Reports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858C812-5435-40C8-90D7-E5D3AFAF0579}"/>
              </a:ext>
            </a:extLst>
          </p:cNvPr>
          <p:cNvSpPr txBox="1">
            <a:spLocks/>
          </p:cNvSpPr>
          <p:nvPr/>
        </p:nvSpPr>
        <p:spPr>
          <a:xfrm>
            <a:off x="913810" y="283214"/>
            <a:ext cx="3493597" cy="17741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Select appropriate Activity Options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when you Generate Student Reports</a:t>
            </a:r>
          </a:p>
        </p:txBody>
      </p:sp>
      <p:sp>
        <p:nvSpPr>
          <p:cNvPr id="11" name="Right Arrow 8">
            <a:extLst>
              <a:ext uri="{FF2B5EF4-FFF2-40B4-BE49-F238E27FC236}">
                <a16:creationId xmlns:a16="http://schemas.microsoft.com/office/drawing/2014/main" id="{8178A18A-650C-46FD-993F-B93D374240C3}"/>
              </a:ext>
            </a:extLst>
          </p:cNvPr>
          <p:cNvSpPr/>
          <p:nvPr/>
        </p:nvSpPr>
        <p:spPr>
          <a:xfrm rot="10800000">
            <a:off x="7757165" y="3585909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51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 dirty="0"/>
              <a:t>Report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019" y="401495"/>
            <a:ext cx="7186807" cy="57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59481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3133534"/>
            <a:ext cx="11887200" cy="590931"/>
          </a:xfrm>
        </p:spPr>
        <p:txBody>
          <a:bodyPr/>
          <a:lstStyle/>
          <a:p>
            <a:r>
              <a:rPr lang="en-US" b="1" dirty="0"/>
              <a:t>More complications …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257300" y="64450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322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118031"/>
            <a:ext cx="2463599" cy="978729"/>
          </a:xfrm>
        </p:spPr>
        <p:txBody>
          <a:bodyPr/>
          <a:lstStyle/>
          <a:p>
            <a:r>
              <a:rPr lang="en-US" dirty="0"/>
              <a:t>Applied</a:t>
            </a:r>
            <a:br>
              <a:rPr lang="en-US" dirty="0"/>
            </a:br>
            <a:r>
              <a:rPr lang="en-US" dirty="0"/>
              <a:t>Subjects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665" y="73141"/>
            <a:ext cx="6519672" cy="6766571"/>
          </a:xfrm>
          <a:prstGeom prst="rect">
            <a:avLst/>
          </a:prstGeom>
        </p:spPr>
      </p:pic>
      <p:sp>
        <p:nvSpPr>
          <p:cNvPr id="6" name="Right Arrow 8">
            <a:extLst>
              <a:ext uri="{FF2B5EF4-FFF2-40B4-BE49-F238E27FC236}">
                <a16:creationId xmlns:a16="http://schemas.microsoft.com/office/drawing/2014/main" id="{8178A18A-650C-46FD-993F-B93D374240C3}"/>
              </a:ext>
            </a:extLst>
          </p:cNvPr>
          <p:cNvSpPr/>
          <p:nvPr/>
        </p:nvSpPr>
        <p:spPr>
          <a:xfrm rot="11356478">
            <a:off x="5925719" y="4317429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7665429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9" y="2617455"/>
            <a:ext cx="7106642" cy="3915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992" y="118031"/>
            <a:ext cx="5611008" cy="309605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118031"/>
            <a:ext cx="2463599" cy="757130"/>
          </a:xfrm>
        </p:spPr>
        <p:txBody>
          <a:bodyPr/>
          <a:lstStyle/>
          <a:p>
            <a:r>
              <a:rPr lang="en-US" sz="2400" dirty="0"/>
              <a:t>Activities across two periods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ight Arrow 8">
            <a:extLst>
              <a:ext uri="{FF2B5EF4-FFF2-40B4-BE49-F238E27FC236}">
                <a16:creationId xmlns:a16="http://schemas.microsoft.com/office/drawing/2014/main" id="{8178A18A-650C-46FD-993F-B93D374240C3}"/>
              </a:ext>
            </a:extLst>
          </p:cNvPr>
          <p:cNvSpPr/>
          <p:nvPr/>
        </p:nvSpPr>
        <p:spPr>
          <a:xfrm rot="9349650">
            <a:off x="6360713" y="5563523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7865392" y="4052188"/>
            <a:ext cx="36416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Unit 1&amp;2 and 3&amp;4 reports have activities across two (2) reporting periods. </a:t>
            </a:r>
          </a:p>
          <a:p>
            <a:endParaRPr lang="en-US" dirty="0"/>
          </a:p>
          <a:p>
            <a:r>
              <a:rPr lang="en-US" dirty="0"/>
              <a:t>Use the multi-select to include more than one reporting period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8469227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0199">
            <a:off x="6622141" y="316679"/>
            <a:ext cx="5140319" cy="66148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13" y="1434034"/>
            <a:ext cx="5790090" cy="3821100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BD272D-F6BE-48A5-B436-DE475AEC69E2}"/>
              </a:ext>
            </a:extLst>
          </p:cNvPr>
          <p:cNvSpPr txBox="1">
            <a:spLocks/>
          </p:cNvSpPr>
          <p:nvPr/>
        </p:nvSpPr>
        <p:spPr>
          <a:xfrm>
            <a:off x="304800" y="273479"/>
            <a:ext cx="2492721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spc="300" dirty="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2400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STYLING</a:t>
            </a:r>
            <a:endParaRPr lang="en-AU" sz="2400" spc="200" dirty="0"/>
          </a:p>
        </p:txBody>
      </p:sp>
    </p:spTree>
    <p:extLst>
      <p:ext uri="{BB962C8B-B14F-4D97-AF65-F5344CB8AC3E}">
        <p14:creationId xmlns:p14="http://schemas.microsoft.com/office/powerpoint/2010/main" val="2596201350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0199">
            <a:off x="6622141" y="316679"/>
            <a:ext cx="5140319" cy="66148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13" y="1434034"/>
            <a:ext cx="5790090" cy="3821100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BD272D-F6BE-48A5-B436-DE475AEC69E2}"/>
              </a:ext>
            </a:extLst>
          </p:cNvPr>
          <p:cNvSpPr txBox="1">
            <a:spLocks/>
          </p:cNvSpPr>
          <p:nvPr/>
        </p:nvSpPr>
        <p:spPr>
          <a:xfrm>
            <a:off x="304800" y="273479"/>
            <a:ext cx="2492721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spc="300" dirty="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2400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STYLING</a:t>
            </a:r>
            <a:endParaRPr lang="en-AU" sz="2400" spc="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260" y="809010"/>
            <a:ext cx="6232040" cy="5356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04800" y="6369533"/>
            <a:ext cx="1478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Custom CSS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/>
              <a:t>New QCE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66129" y="271968"/>
            <a:ext cx="9084398" cy="535531"/>
          </a:xfrm>
        </p:spPr>
        <p:txBody>
          <a:bodyPr/>
          <a:lstStyle/>
          <a:p>
            <a:r>
              <a:rPr lang="en-US" sz="3200"/>
              <a:t>Year 12 – from 2020  (Units 3 &amp; 4)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F1B5DE-B8F4-4264-A809-D3A7168AEE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321" y="942974"/>
            <a:ext cx="8267318" cy="5643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8E795-A7DB-43F0-88C5-FC7902D6E101}"/>
              </a:ext>
            </a:extLst>
          </p:cNvPr>
          <p:cNvSpPr txBox="1"/>
          <p:nvPr/>
        </p:nvSpPr>
        <p:spPr>
          <a:xfrm>
            <a:off x="181157" y="2023454"/>
            <a:ext cx="3841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 x Internal Assessments: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Internal Assessment 1 (IA1)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Internal Assessment 2 (IA2)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Internal Assessment 3 (IA3)</a:t>
            </a:r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792EC-48FF-4863-B44B-97E392CCD305}"/>
              </a:ext>
            </a:extLst>
          </p:cNvPr>
          <p:cNvSpPr txBox="1"/>
          <p:nvPr/>
        </p:nvSpPr>
        <p:spPr>
          <a:xfrm>
            <a:off x="175008" y="5095875"/>
            <a:ext cx="3155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x External Assessments (EA)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0717518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BD272D-F6BE-48A5-B436-DE475AEC69E2}"/>
              </a:ext>
            </a:extLst>
          </p:cNvPr>
          <p:cNvSpPr txBox="1">
            <a:spLocks/>
          </p:cNvSpPr>
          <p:nvPr/>
        </p:nvSpPr>
        <p:spPr>
          <a:xfrm>
            <a:off x="304800" y="273479"/>
            <a:ext cx="2492721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spc="300" dirty="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2400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Comments</a:t>
            </a:r>
            <a:endParaRPr lang="en-AU" sz="2400" spc="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166" y="273479"/>
            <a:ext cx="6112329" cy="6246233"/>
          </a:xfrm>
          <a:prstGeom prst="rect">
            <a:avLst/>
          </a:prstGeom>
        </p:spPr>
      </p:pic>
      <p:sp>
        <p:nvSpPr>
          <p:cNvPr id="10" name="Right Arrow 8">
            <a:extLst>
              <a:ext uri="{FF2B5EF4-FFF2-40B4-BE49-F238E27FC236}">
                <a16:creationId xmlns:a16="http://schemas.microsoft.com/office/drawing/2014/main" id="{8178A18A-650C-46FD-993F-B93D374240C3}"/>
              </a:ext>
            </a:extLst>
          </p:cNvPr>
          <p:cNvSpPr/>
          <p:nvPr/>
        </p:nvSpPr>
        <p:spPr>
          <a:xfrm rot="10023687">
            <a:off x="7741620" y="1991761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9184598" y="1840477"/>
            <a:ext cx="2874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Notice no comments! </a:t>
            </a:r>
            <a:endParaRPr lang="en-A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92617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BD272D-F6BE-48A5-B436-DE475AEC69E2}"/>
              </a:ext>
            </a:extLst>
          </p:cNvPr>
          <p:cNvSpPr txBox="1">
            <a:spLocks/>
          </p:cNvSpPr>
          <p:nvPr/>
        </p:nvSpPr>
        <p:spPr>
          <a:xfrm>
            <a:off x="304800" y="273479"/>
            <a:ext cx="2492721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spc="300" dirty="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2400" b="1" spc="200" dirty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Comments</a:t>
            </a:r>
            <a:endParaRPr lang="en-AU" sz="2400" spc="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166" y="273479"/>
            <a:ext cx="6112329" cy="6246233"/>
          </a:xfrm>
          <a:prstGeom prst="rect">
            <a:avLst/>
          </a:prstGeom>
        </p:spPr>
      </p:pic>
      <p:sp>
        <p:nvSpPr>
          <p:cNvPr id="10" name="Right Arrow 8">
            <a:extLst>
              <a:ext uri="{FF2B5EF4-FFF2-40B4-BE49-F238E27FC236}">
                <a16:creationId xmlns:a16="http://schemas.microsoft.com/office/drawing/2014/main" id="{8178A18A-650C-46FD-993F-B93D374240C3}"/>
              </a:ext>
            </a:extLst>
          </p:cNvPr>
          <p:cNvSpPr/>
          <p:nvPr/>
        </p:nvSpPr>
        <p:spPr>
          <a:xfrm rot="10023687">
            <a:off x="7741620" y="1991761"/>
            <a:ext cx="1406424" cy="48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8997140" y="5393046"/>
            <a:ext cx="28742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Detailed timely, instrument specific comments through progressive reporting</a:t>
            </a:r>
            <a:endParaRPr lang="en-A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2255">
            <a:off x="894417" y="590119"/>
            <a:ext cx="10535139" cy="52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3133534"/>
            <a:ext cx="11887200" cy="590931"/>
          </a:xfrm>
        </p:spPr>
        <p:txBody>
          <a:bodyPr/>
          <a:lstStyle/>
          <a:p>
            <a:r>
              <a:rPr lang="en-US" b="1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257300" y="64450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71475" y="3751962"/>
            <a:ext cx="4457700" cy="757130"/>
          </a:xfrm>
        </p:spPr>
        <p:txBody>
          <a:bodyPr/>
          <a:lstStyle/>
          <a:p>
            <a:pPr algn="l"/>
            <a:r>
              <a:rPr lang="en-AU" sz="2400"/>
              <a:t>jhamilton@msm.qld.edu.au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41192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514C-5E56-4738-A1FF-4B1CFD2A3E36}" type="slidenum">
              <a:rPr lang="en-US" smtClean="0"/>
              <a:t>63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9904" y="648942"/>
            <a:ext cx="8804365" cy="1754326"/>
          </a:xfrm>
        </p:spPr>
        <p:txBody>
          <a:bodyPr/>
          <a:lstStyle/>
          <a:p>
            <a:r>
              <a:rPr lang="en-AU" sz="6000"/>
              <a:t>QCAA – From syllabus to subject result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79904" y="2719846"/>
            <a:ext cx="7217612" cy="2086725"/>
          </a:xfrm>
        </p:spPr>
        <p:txBody>
          <a:bodyPr/>
          <a:lstStyle/>
          <a:p>
            <a:r>
              <a:rPr lang="en-AU" dirty="0">
                <a:hlinkClick r:id="rId5"/>
              </a:rPr>
              <a:t>https://www.youtube.com/watch?v=MiV2HSVUJXA</a:t>
            </a:r>
            <a:r>
              <a:rPr lang="en-AU" dirty="0"/>
              <a:t> </a:t>
            </a:r>
          </a:p>
        </p:txBody>
      </p:sp>
      <p:sp>
        <p:nvSpPr>
          <p:cNvPr id="6" name="Freeform: Shape 18"/>
          <p:cNvSpPr/>
          <p:nvPr/>
        </p:nvSpPr>
        <p:spPr>
          <a:xfrm>
            <a:off x="11649988" y="634237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904" y="5123149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3:55 </a:t>
            </a:r>
            <a:r>
              <a:rPr lang="en-AU" err="1"/>
              <a:t>mins</a:t>
            </a:r>
            <a:endParaRPr lang="en-AU"/>
          </a:p>
        </p:txBody>
      </p:sp>
      <p:pic>
        <p:nvPicPr>
          <p:cNvPr id="7" name="From syllabus to subject resul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514C-5E56-4738-A1FF-4B1CFD2A3E36}" type="slidenum">
              <a:rPr lang="en-US" smtClean="0"/>
              <a:t>64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471"/>
            <a:ext cx="12192000" cy="687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54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148" y="843832"/>
            <a:ext cx="9493852" cy="567229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 dirty="0"/>
              <a:t>ADVICE 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424732"/>
          </a:xfrm>
        </p:spPr>
        <p:txBody>
          <a:bodyPr/>
          <a:lstStyle/>
          <a:p>
            <a:r>
              <a:rPr lang="en-US" dirty="0"/>
              <a:t>Grade Boundary Meetings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09" y="2444827"/>
            <a:ext cx="2842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Advice 1 – Assessment</a:t>
            </a:r>
          </a:p>
          <a:p>
            <a:r>
              <a:rPr lang="en-AU"/>
              <a:t>and reporting for General </a:t>
            </a:r>
          </a:p>
          <a:p>
            <a:r>
              <a:rPr lang="en-AU"/>
              <a:t>Senior Syllabus </a:t>
            </a:r>
          </a:p>
          <a:p>
            <a:r>
              <a:rPr lang="en-AU"/>
              <a:t>Units 1 &amp; 2 (Feb 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7788884" y="2675659"/>
            <a:ext cx="1365851" cy="369332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to E 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9435232" y="2675659"/>
            <a:ext cx="1110420" cy="369332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Numeric</a:t>
            </a:r>
          </a:p>
        </p:txBody>
      </p:sp>
      <p:sp>
        <p:nvSpPr>
          <p:cNvPr id="2" name="Freeform 1"/>
          <p:cNvSpPr/>
          <p:nvPr/>
        </p:nvSpPr>
        <p:spPr>
          <a:xfrm>
            <a:off x="8336743" y="3168203"/>
            <a:ext cx="1986451" cy="1151929"/>
          </a:xfrm>
          <a:custGeom>
            <a:avLst/>
            <a:gdLst>
              <a:gd name="connsiteX0" fmla="*/ 1940598 w 1986451"/>
              <a:gd name="connsiteY0" fmla="*/ 0 h 1151929"/>
              <a:gd name="connsiteX1" fmla="*/ 1940598 w 1986451"/>
              <a:gd name="connsiteY1" fmla="*/ 759853 h 1151929"/>
              <a:gd name="connsiteX2" fmla="*/ 1464080 w 1986451"/>
              <a:gd name="connsiteY2" fmla="*/ 927279 h 1151929"/>
              <a:gd name="connsiteX3" fmla="*/ 472406 w 1986451"/>
              <a:gd name="connsiteY3" fmla="*/ 940158 h 1151929"/>
              <a:gd name="connsiteX4" fmla="*/ 34525 w 1986451"/>
              <a:gd name="connsiteY4" fmla="*/ 1133341 h 1151929"/>
              <a:gd name="connsiteX5" fmla="*/ 60282 w 1986451"/>
              <a:gd name="connsiteY5" fmla="*/ 1133341 h 115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6451" h="1151929">
                <a:moveTo>
                  <a:pt x="1940598" y="0"/>
                </a:moveTo>
                <a:cubicBezTo>
                  <a:pt x="1980308" y="302653"/>
                  <a:pt x="2020018" y="605307"/>
                  <a:pt x="1940598" y="759853"/>
                </a:cubicBezTo>
                <a:cubicBezTo>
                  <a:pt x="1861178" y="914399"/>
                  <a:pt x="1708779" y="897228"/>
                  <a:pt x="1464080" y="927279"/>
                </a:cubicBezTo>
                <a:cubicBezTo>
                  <a:pt x="1219381" y="957330"/>
                  <a:pt x="710665" y="905814"/>
                  <a:pt x="472406" y="940158"/>
                </a:cubicBezTo>
                <a:cubicBezTo>
                  <a:pt x="234147" y="974502"/>
                  <a:pt x="103212" y="1101144"/>
                  <a:pt x="34525" y="1133341"/>
                </a:cubicBezTo>
                <a:cubicBezTo>
                  <a:pt x="-34162" y="1165538"/>
                  <a:pt x="13060" y="1149439"/>
                  <a:pt x="60282" y="1133341"/>
                </a:cubicBezTo>
              </a:path>
            </a:pathLst>
          </a:custGeom>
          <a:noFill/>
          <a:ln w="60325"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9073194" y="5508078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9122154" y="4972770"/>
            <a:ext cx="467935" cy="402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5198016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C395E-F22E-430D-BEE0-7221C91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2" y="-656714"/>
            <a:ext cx="12257143" cy="8171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E52D4-256B-4A7E-8D61-FAACFA08E774}"/>
              </a:ext>
            </a:extLst>
          </p:cNvPr>
          <p:cNvSpPr/>
          <p:nvPr/>
        </p:nvSpPr>
        <p:spPr>
          <a:xfrm>
            <a:off x="-19456" y="-10772"/>
            <a:ext cx="1041297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100C4C-D572-4A4E-BE4D-F402F383A0B5}"/>
              </a:ext>
            </a:extLst>
          </p:cNvPr>
          <p:cNvSpPr/>
          <p:nvPr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3133534"/>
            <a:ext cx="11887200" cy="590931"/>
          </a:xfrm>
        </p:spPr>
        <p:txBody>
          <a:bodyPr/>
          <a:lstStyle/>
          <a:p>
            <a:r>
              <a:rPr lang="en-US" b="1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236" y="1249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257300" y="64450"/>
            <a:ext cx="685800" cy="1173203"/>
          </a:xfrm>
          <a:custGeom>
            <a:avLst/>
            <a:gdLst/>
            <a:ahLst/>
            <a:cxnLst/>
            <a:rect l="l" t="t" r="r" b="b"/>
            <a:pathLst>
              <a:path w="326678" h="558850">
                <a:moveTo>
                  <a:pt x="139154" y="410022"/>
                </a:moveTo>
                <a:cubicBezTo>
                  <a:pt x="165696" y="410022"/>
                  <a:pt x="187090" y="416781"/>
                  <a:pt x="203337" y="430300"/>
                </a:cubicBezTo>
                <a:cubicBezTo>
                  <a:pt x="219584" y="443818"/>
                  <a:pt x="227707" y="461491"/>
                  <a:pt x="227707" y="483320"/>
                </a:cubicBezTo>
                <a:cubicBezTo>
                  <a:pt x="227707" y="505396"/>
                  <a:pt x="219708" y="523503"/>
                  <a:pt x="203709" y="537642"/>
                </a:cubicBezTo>
                <a:cubicBezTo>
                  <a:pt x="187710" y="551781"/>
                  <a:pt x="166192" y="558850"/>
                  <a:pt x="139154" y="558850"/>
                </a:cubicBezTo>
                <a:cubicBezTo>
                  <a:pt x="113110" y="558850"/>
                  <a:pt x="91902" y="551595"/>
                  <a:pt x="75530" y="537084"/>
                </a:cubicBezTo>
                <a:cubicBezTo>
                  <a:pt x="59159" y="522573"/>
                  <a:pt x="50974" y="504652"/>
                  <a:pt x="50974" y="483320"/>
                </a:cubicBezTo>
                <a:cubicBezTo>
                  <a:pt x="50974" y="461491"/>
                  <a:pt x="58973" y="443818"/>
                  <a:pt x="74972" y="430300"/>
                </a:cubicBezTo>
                <a:cubicBezTo>
                  <a:pt x="90971" y="416781"/>
                  <a:pt x="112365" y="410022"/>
                  <a:pt x="139154" y="410022"/>
                </a:cubicBezTo>
                <a:close/>
                <a:moveTo>
                  <a:pt x="139154" y="0"/>
                </a:moveTo>
                <a:cubicBezTo>
                  <a:pt x="199926" y="0"/>
                  <a:pt x="246373" y="11968"/>
                  <a:pt x="278495" y="35905"/>
                </a:cubicBezTo>
                <a:cubicBezTo>
                  <a:pt x="310617" y="59842"/>
                  <a:pt x="326678" y="94630"/>
                  <a:pt x="326678" y="140271"/>
                </a:cubicBezTo>
                <a:cubicBezTo>
                  <a:pt x="326678" y="195337"/>
                  <a:pt x="300013" y="243830"/>
                  <a:pt x="246683" y="285750"/>
                </a:cubicBezTo>
                <a:cubicBezTo>
                  <a:pt x="228575" y="300137"/>
                  <a:pt x="215801" y="312787"/>
                  <a:pt x="208360" y="323701"/>
                </a:cubicBezTo>
                <a:cubicBezTo>
                  <a:pt x="200918" y="334615"/>
                  <a:pt x="197197" y="348134"/>
                  <a:pt x="197197" y="364257"/>
                </a:cubicBezTo>
                <a:lnTo>
                  <a:pt x="197197" y="377280"/>
                </a:lnTo>
                <a:lnTo>
                  <a:pt x="72182" y="377280"/>
                </a:lnTo>
                <a:lnTo>
                  <a:pt x="72182" y="344537"/>
                </a:lnTo>
                <a:cubicBezTo>
                  <a:pt x="72182" y="299145"/>
                  <a:pt x="87189" y="263550"/>
                  <a:pt x="117202" y="237753"/>
                </a:cubicBezTo>
                <a:cubicBezTo>
                  <a:pt x="136798" y="221134"/>
                  <a:pt x="149386" y="209724"/>
                  <a:pt x="154967" y="203523"/>
                </a:cubicBezTo>
                <a:cubicBezTo>
                  <a:pt x="160549" y="197321"/>
                  <a:pt x="164517" y="191368"/>
                  <a:pt x="166874" y="185663"/>
                </a:cubicBezTo>
                <a:cubicBezTo>
                  <a:pt x="169230" y="179958"/>
                  <a:pt x="170408" y="173261"/>
                  <a:pt x="170408" y="165571"/>
                </a:cubicBezTo>
                <a:cubicBezTo>
                  <a:pt x="170408" y="156146"/>
                  <a:pt x="166254" y="148208"/>
                  <a:pt x="157944" y="141759"/>
                </a:cubicBezTo>
                <a:cubicBezTo>
                  <a:pt x="149634" y="135310"/>
                  <a:pt x="138906" y="132085"/>
                  <a:pt x="125760" y="132085"/>
                </a:cubicBezTo>
                <a:cubicBezTo>
                  <a:pt x="85824" y="132085"/>
                  <a:pt x="43904" y="148084"/>
                  <a:pt x="0" y="180082"/>
                </a:cubicBezTo>
                <a:lnTo>
                  <a:pt x="0" y="33859"/>
                </a:lnTo>
                <a:cubicBezTo>
                  <a:pt x="16123" y="24681"/>
                  <a:pt x="37889" y="16743"/>
                  <a:pt x="65299" y="10046"/>
                </a:cubicBezTo>
                <a:cubicBezTo>
                  <a:pt x="92708" y="3349"/>
                  <a:pt x="117326" y="0"/>
                  <a:pt x="13915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AU" sz="6000" b="1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71475" y="3751962"/>
            <a:ext cx="4457700" cy="757130"/>
          </a:xfrm>
        </p:spPr>
        <p:txBody>
          <a:bodyPr/>
          <a:lstStyle/>
          <a:p>
            <a:pPr algn="l"/>
            <a:r>
              <a:rPr lang="en-AU" sz="2400"/>
              <a:t>jhamilton@msm.qld.edu.au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3409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/>
              <a:t>New QCE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66129" y="271968"/>
            <a:ext cx="9084398" cy="535531"/>
          </a:xfrm>
        </p:spPr>
        <p:txBody>
          <a:bodyPr/>
          <a:lstStyle/>
          <a:p>
            <a:r>
              <a:rPr lang="en-US" sz="3200" dirty="0"/>
              <a:t>Year 11 – 2019 (Units 1 &amp; 2)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F1B5DE-B8F4-4264-A809-D3A7168AEE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321" y="942974"/>
            <a:ext cx="8267318" cy="5643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8E795-A7DB-43F0-88C5-FC7902D6E101}"/>
              </a:ext>
            </a:extLst>
          </p:cNvPr>
          <p:cNvSpPr txBox="1"/>
          <p:nvPr/>
        </p:nvSpPr>
        <p:spPr>
          <a:xfrm>
            <a:off x="181157" y="2023454"/>
            <a:ext cx="3841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x Internal Assessments: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Internal Assessment 1 (FIA1)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Internal Assessment 2 (FIA2)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Internal Assessment 3 (FIA3)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792EC-48FF-4863-B44B-97E392CCD305}"/>
              </a:ext>
            </a:extLst>
          </p:cNvPr>
          <p:cNvSpPr txBox="1"/>
          <p:nvPr/>
        </p:nvSpPr>
        <p:spPr>
          <a:xfrm>
            <a:off x="175008" y="5095875"/>
            <a:ext cx="339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x Internal Assessment 4 (FIA4)</a:t>
            </a:r>
          </a:p>
          <a:p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2253803" y="3527354"/>
            <a:ext cx="3841057" cy="1200329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MSM approach has been to have four(4) formative assessments in Year 11 similar in style, criteria and marking to the Year 12 items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792EC-48FF-4863-B44B-97E392CCD305}"/>
              </a:ext>
            </a:extLst>
          </p:cNvPr>
          <p:cNvSpPr txBox="1"/>
          <p:nvPr/>
        </p:nvSpPr>
        <p:spPr>
          <a:xfrm>
            <a:off x="304800" y="5575388"/>
            <a:ext cx="3027111" cy="923330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MSM approach: This item is typically an exam covering </a:t>
            </a:r>
          </a:p>
          <a:p>
            <a:r>
              <a:rPr lang="en-US" dirty="0"/>
              <a:t> content from Units 1 &amp; 2</a:t>
            </a:r>
            <a:endParaRPr lang="en-AU" dirty="0"/>
          </a:p>
        </p:txBody>
      </p:sp>
      <p:grpSp>
        <p:nvGrpSpPr>
          <p:cNvPr id="12" name="Group 11"/>
          <p:cNvGrpSpPr/>
          <p:nvPr/>
        </p:nvGrpSpPr>
        <p:grpSpPr>
          <a:xfrm>
            <a:off x="9744426" y="3530467"/>
            <a:ext cx="1947213" cy="1197216"/>
            <a:chOff x="9485700" y="3898659"/>
            <a:chExt cx="1947213" cy="1197216"/>
          </a:xfrm>
        </p:grpSpPr>
        <p:sp>
          <p:nvSpPr>
            <p:cNvPr id="4" name="TextBox 3"/>
            <p:cNvSpPr txBox="1"/>
            <p:nvPr/>
          </p:nvSpPr>
          <p:spPr>
            <a:xfrm>
              <a:off x="9485700" y="3898659"/>
              <a:ext cx="1947213" cy="1197216"/>
            </a:xfrm>
            <a:prstGeom prst="rect">
              <a:avLst/>
            </a:prstGeom>
            <a:solidFill>
              <a:srgbClr val="FFCCCC"/>
            </a:solidFill>
            <a:ln w="57150">
              <a:solidFill>
                <a:srgbClr val="0074A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5325" y="3957887"/>
              <a:ext cx="1027959" cy="4466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44305" y="4369432"/>
              <a:ext cx="16299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/>
                <a:t>Satisfactory /</a:t>
              </a:r>
            </a:p>
            <a:p>
              <a:pPr algn="ctr"/>
              <a:r>
                <a:rPr lang="en-AU" dirty="0"/>
                <a:t>Unsatisfactory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6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73479"/>
            <a:ext cx="2463599" cy="535531"/>
          </a:xfrm>
        </p:spPr>
        <p:txBody>
          <a:bodyPr/>
          <a:lstStyle/>
          <a:p>
            <a:r>
              <a:rPr lang="en-US"/>
              <a:t>New QCE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866129" y="271968"/>
            <a:ext cx="9084398" cy="535531"/>
          </a:xfrm>
        </p:spPr>
        <p:txBody>
          <a:bodyPr/>
          <a:lstStyle/>
          <a:p>
            <a:r>
              <a:rPr lang="en-US" sz="3200"/>
              <a:t>Instrument Specific Marking Guides (ISMGs)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11432913" y="6316156"/>
            <a:ext cx="49840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4A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B7B44-5D67-41A0-A501-6D03EDB844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8312"/>
            <a:ext cx="4612689" cy="5449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3C12A-A12B-4D1B-82E9-D81693850B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336" y="807499"/>
            <a:ext cx="4230664" cy="6009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842E0-CEE4-4DE3-A35A-4B9858F6FF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348" y="949167"/>
            <a:ext cx="3770652" cy="33147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92528C5-1F8F-4A1E-B24E-1A336045CAD5}"/>
              </a:ext>
            </a:extLst>
          </p:cNvPr>
          <p:cNvSpPr/>
          <p:nvPr/>
        </p:nvSpPr>
        <p:spPr>
          <a:xfrm rot="10800000">
            <a:off x="2306344" y="3393217"/>
            <a:ext cx="8763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B94A182-5A4A-426C-A9D9-02CD62B886E8}"/>
              </a:ext>
            </a:extLst>
          </p:cNvPr>
          <p:cNvSpPr/>
          <p:nvPr/>
        </p:nvSpPr>
        <p:spPr>
          <a:xfrm rot="10800000">
            <a:off x="5887744" y="807499"/>
            <a:ext cx="8763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E24A575-A1CE-41A8-A6D8-5944D73614AC}"/>
              </a:ext>
            </a:extLst>
          </p:cNvPr>
          <p:cNvSpPr/>
          <p:nvPr/>
        </p:nvSpPr>
        <p:spPr>
          <a:xfrm rot="10800000">
            <a:off x="6432052" y="3497992"/>
            <a:ext cx="8763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BBCFDE6-7F47-4DD6-8989-CF1FF42DD970}"/>
              </a:ext>
            </a:extLst>
          </p:cNvPr>
          <p:cNvSpPr/>
          <p:nvPr/>
        </p:nvSpPr>
        <p:spPr>
          <a:xfrm rot="10800000">
            <a:off x="9674542" y="1827784"/>
            <a:ext cx="8763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8650944" y="4173397"/>
            <a:ext cx="3411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4AF"/>
                </a:solidFill>
              </a:rPr>
              <a:t>Total Numeric Grade</a:t>
            </a:r>
          </a:p>
          <a:p>
            <a:pPr algn="ctr"/>
            <a:r>
              <a:rPr lang="en-AU" sz="2400" b="1" dirty="0">
                <a:solidFill>
                  <a:srgbClr val="0074AF"/>
                </a:solidFill>
              </a:rPr>
              <a:t>(In this case out of 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35F3C-4231-4D9B-8C4A-C2F7596C85C2}"/>
              </a:ext>
            </a:extLst>
          </p:cNvPr>
          <p:cNvSpPr txBox="1"/>
          <p:nvPr/>
        </p:nvSpPr>
        <p:spPr>
          <a:xfrm>
            <a:off x="8650944" y="5142483"/>
            <a:ext cx="3299583" cy="1200329"/>
          </a:xfrm>
          <a:prstGeom prst="rect">
            <a:avLst/>
          </a:prstGeom>
          <a:solidFill>
            <a:srgbClr val="FFC000"/>
          </a:solidFill>
          <a:ln w="57150">
            <a:solidFill>
              <a:srgbClr val="0074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MSM approach has been to have adjusted ISMGs for Year 11 with the same criteria as year 12 and numeric grades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331454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9666">
            <a:off x="704506" y="773959"/>
            <a:ext cx="3511001" cy="4978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14729" y="3383280"/>
            <a:ext cx="7448671" cy="625641"/>
          </a:xfrm>
        </p:spPr>
        <p:txBody>
          <a:bodyPr/>
          <a:lstStyle/>
          <a:p>
            <a:r>
              <a:rPr lang="en-US"/>
              <a:t>Advice 1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23323" y="186061"/>
            <a:ext cx="4376615" cy="286232"/>
          </a:xfrm>
        </p:spPr>
        <p:txBody>
          <a:bodyPr/>
          <a:lstStyle/>
          <a:p>
            <a:pPr lvl="1"/>
            <a:r>
              <a:rPr lang="en-US" dirty="0"/>
              <a:t>QCAA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59020" y="4206240"/>
            <a:ext cx="7180500" cy="885371"/>
          </a:xfrm>
        </p:spPr>
        <p:txBody>
          <a:bodyPr/>
          <a:lstStyle/>
          <a:p>
            <a:r>
              <a:rPr lang="en-AU"/>
              <a:t>Assessment and reporting for General </a:t>
            </a:r>
          </a:p>
          <a:p>
            <a:r>
              <a:rPr lang="en-AU"/>
              <a:t>Senior Syllabus Units 1 &amp; 2 (Feb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B32E01-7E91-4274-BBE0-58643D2BE5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931" y="16540"/>
            <a:ext cx="2507470" cy="2354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204">
            <a:off x="856086" y="1431220"/>
            <a:ext cx="3680784" cy="5184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465" y="593454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01312"/>
      </p:ext>
    </p:extLst>
  </p:cSld>
  <p:clrMapOvr>
    <a:masterClrMapping/>
  </p:clrMapOvr>
  <p:transition spd="slow">
    <p:push dir="d"/>
  </p:transition>
</p:sld>
</file>

<file path=ppt/theme/theme1.xml><?xml version="1.0" encoding="utf-8"?>
<a:theme xmlns:a="http://schemas.openxmlformats.org/drawingml/2006/main" name="Storybuilding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FUL Presentations.pptx" id="{F35F1979-0F96-40AB-A8BA-4291EDE5F127}" vid="{D4D34B82-5498-418F-8E4B-B445820BA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216</TotalTime>
  <Words>2168</Words>
  <Application>Microsoft Office PowerPoint</Application>
  <PresentationFormat>Widescreen</PresentationFormat>
  <Paragraphs>390</Paragraphs>
  <Slides>66</Slides>
  <Notes>65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Segoe UI Black</vt:lpstr>
      <vt:lpstr>Segoe UI Semilight</vt:lpstr>
      <vt:lpstr>Calibri</vt:lpstr>
      <vt:lpstr>Wingdings</vt:lpstr>
      <vt:lpstr>Segoe UI Semibold</vt:lpstr>
      <vt:lpstr>Arial</vt:lpstr>
      <vt:lpstr>Segoe UI Light</vt:lpstr>
      <vt:lpstr>Segoe UI</vt:lpstr>
      <vt:lpstr>Arial Black</vt:lpstr>
      <vt:lpstr>Storybuilding Neal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QCE</vt:lpstr>
      <vt:lpstr>New QCE</vt:lpstr>
      <vt:lpstr>New QCE</vt:lpstr>
      <vt:lpstr>Advice 1</vt:lpstr>
      <vt:lpstr>PowerPoint Presentation</vt:lpstr>
      <vt:lpstr>PowerPoint Presentation</vt:lpstr>
      <vt:lpstr>ADVICE 1</vt:lpstr>
      <vt:lpstr>PowerPoint Presentation</vt:lpstr>
      <vt:lpstr>PowerPoint Presentation</vt:lpstr>
      <vt:lpstr>Objectives</vt:lpstr>
      <vt:lpstr>Objectives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READY TO MARK</vt:lpstr>
      <vt:lpstr>READY TO ENTER MARKS</vt:lpstr>
      <vt:lpstr>READY CALCULATE</vt:lpstr>
      <vt:lpstr>Alternative</vt:lpstr>
      <vt:lpstr>Alternative</vt:lpstr>
      <vt:lpstr>CALC RULES | A calculation rule needs to be applied for the calculate button to work</vt:lpstr>
      <vt:lpstr>ISSUE</vt:lpstr>
      <vt:lpstr>ISSUE Solution</vt:lpstr>
      <vt:lpstr>ISSUE Solution</vt:lpstr>
      <vt:lpstr>WEBBOOK | No calculate buttons in webbook</vt:lpstr>
      <vt:lpstr>ISSUE</vt:lpstr>
      <vt:lpstr>ISSUE  Solution</vt:lpstr>
      <vt:lpstr>CALCULATE | Using the button is need to calculate the TOTAL (out of value) as well as the actual sum of values</vt:lpstr>
      <vt:lpstr>ISSUE</vt:lpstr>
      <vt:lpstr>ISSUE  Solution</vt:lpstr>
      <vt:lpstr>PowerPoint Presentation</vt:lpstr>
      <vt:lpstr>PowerPoint Presentation</vt:lpstr>
      <vt:lpstr>Calc Rule</vt:lpstr>
      <vt:lpstr>Calc Rule</vt:lpstr>
      <vt:lpstr>Calc Rule</vt:lpstr>
      <vt:lpstr>ISSUE</vt:lpstr>
      <vt:lpstr>ISSUE Solution</vt:lpstr>
      <vt:lpstr>PowerPoint Presentation</vt:lpstr>
      <vt:lpstr>PowerPoint Presentation</vt:lpstr>
      <vt:lpstr>Report</vt:lpstr>
      <vt:lpstr>PowerPoint Presentation</vt:lpstr>
      <vt:lpstr>Applied Subjects</vt:lpstr>
      <vt:lpstr>Activities across two periods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QCAA – From syllabus to subject result</vt:lpstr>
      <vt:lpstr>PowerPoint Presentation</vt:lpstr>
      <vt:lpstr>ADVICE 1</vt:lpstr>
      <vt:lpstr>PowerPoint Presentation</vt:lpstr>
    </vt:vector>
  </TitlesOfParts>
  <Company>Mt St Michaels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TASS Conference - New QCE Reporting - MSM Approach</dc:title>
  <dc:creator>John Hamilton</dc:creator>
  <cp:keywords>QCE</cp:keywords>
  <cp:lastModifiedBy>Catherine Moyle</cp:lastModifiedBy>
  <cp:revision>41</cp:revision>
  <dcterms:created xsi:type="dcterms:W3CDTF">2013-07-15T20:26:40Z</dcterms:created>
  <dcterms:modified xsi:type="dcterms:W3CDTF">2019-06-04T03:41:27Z</dcterms:modified>
</cp:coreProperties>
</file>